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08636-A3A2-4725-BFE9-9969F4D830EA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F2144B6-93E7-4DDC-A8BB-4E7B33C8B393}">
      <dgm:prSet/>
      <dgm:spPr/>
      <dgm:t>
        <a:bodyPr/>
        <a:lstStyle/>
        <a:p>
          <a:r>
            <a:rPr lang="en-US" dirty="0">
              <a:latin typeface="Montserrat Medium" panose="00000600000000000000" pitchFamily="2" charset="0"/>
            </a:rPr>
            <a:t>Introduce you to Logic Modeling</a:t>
          </a:r>
        </a:p>
      </dgm:t>
    </dgm:pt>
    <dgm:pt modelId="{733D2FFD-C6BF-4ECC-BCFF-5AB94F98801A}" type="parTrans" cxnId="{B3E7786D-9459-444F-BDAE-804D2EFCC027}">
      <dgm:prSet/>
      <dgm:spPr/>
      <dgm:t>
        <a:bodyPr/>
        <a:lstStyle/>
        <a:p>
          <a:endParaRPr lang="en-US">
            <a:latin typeface="Montserrat Medium" panose="00000600000000000000" pitchFamily="2" charset="0"/>
          </a:endParaRPr>
        </a:p>
      </dgm:t>
    </dgm:pt>
    <dgm:pt modelId="{4DDFC95C-1EA6-4F7D-B088-4F812E5C6A0A}" type="sibTrans" cxnId="{B3E7786D-9459-444F-BDAE-804D2EFCC027}">
      <dgm:prSet phldrT="1" phldr="0"/>
      <dgm:spPr/>
      <dgm:t>
        <a:bodyPr/>
        <a:lstStyle/>
        <a:p>
          <a:r>
            <a:rPr lang="en-US" dirty="0">
              <a:latin typeface="Montserrat Medium" panose="00000600000000000000" pitchFamily="2" charset="0"/>
            </a:rPr>
            <a:t>1</a:t>
          </a:r>
        </a:p>
      </dgm:t>
    </dgm:pt>
    <dgm:pt modelId="{AD65C87B-BE09-476A-89EC-2C751BBB80AC}">
      <dgm:prSet/>
      <dgm:spPr/>
      <dgm:t>
        <a:bodyPr/>
        <a:lstStyle/>
        <a:p>
          <a:r>
            <a:rPr lang="en-US" dirty="0">
              <a:latin typeface="Montserrat Medium" panose="00000600000000000000" pitchFamily="2" charset="0"/>
            </a:rPr>
            <a:t>Describe how to develop a Logic Model</a:t>
          </a:r>
        </a:p>
      </dgm:t>
    </dgm:pt>
    <dgm:pt modelId="{AD512356-1BA2-4514-B7C4-E7AD10C2A076}" type="parTrans" cxnId="{68986E06-48B1-42B3-A6AA-803BFC254D4C}">
      <dgm:prSet/>
      <dgm:spPr/>
      <dgm:t>
        <a:bodyPr/>
        <a:lstStyle/>
        <a:p>
          <a:endParaRPr lang="en-US">
            <a:latin typeface="Montserrat Medium" panose="00000600000000000000" pitchFamily="2" charset="0"/>
          </a:endParaRPr>
        </a:p>
      </dgm:t>
    </dgm:pt>
    <dgm:pt modelId="{ABB4F64F-B515-4E82-A9BE-52242FAC7040}" type="sibTrans" cxnId="{68986E06-48B1-42B3-A6AA-803BFC254D4C}">
      <dgm:prSet phldrT="2" phldr="0"/>
      <dgm:spPr/>
      <dgm:t>
        <a:bodyPr/>
        <a:lstStyle/>
        <a:p>
          <a:r>
            <a:rPr lang="en-US" dirty="0">
              <a:latin typeface="Montserrat Medium" panose="00000600000000000000" pitchFamily="2" charset="0"/>
            </a:rPr>
            <a:t>2</a:t>
          </a:r>
        </a:p>
      </dgm:t>
    </dgm:pt>
    <dgm:pt modelId="{1884CEE3-97AE-488F-895B-14FB02DA6A27}">
      <dgm:prSet/>
      <dgm:spPr/>
      <dgm:t>
        <a:bodyPr/>
        <a:lstStyle/>
        <a:p>
          <a:r>
            <a:rPr lang="en-US" dirty="0">
              <a:latin typeface="Montserrat Medium" panose="00000600000000000000" pitchFamily="2" charset="0"/>
            </a:rPr>
            <a:t>Describe how the Logic Model can be used in program planning and evaluation</a:t>
          </a:r>
        </a:p>
      </dgm:t>
    </dgm:pt>
    <dgm:pt modelId="{99ED6BFB-2EC1-41DD-8F12-BF6F3F3C976A}" type="parTrans" cxnId="{D946F1E4-2674-43F8-A4A9-340C3F6A91FB}">
      <dgm:prSet/>
      <dgm:spPr/>
      <dgm:t>
        <a:bodyPr/>
        <a:lstStyle/>
        <a:p>
          <a:endParaRPr lang="en-US">
            <a:latin typeface="Montserrat Medium" panose="00000600000000000000" pitchFamily="2" charset="0"/>
          </a:endParaRPr>
        </a:p>
      </dgm:t>
    </dgm:pt>
    <dgm:pt modelId="{367E9DCD-C458-403F-A2F4-810933EF4534}" type="sibTrans" cxnId="{D946F1E4-2674-43F8-A4A9-340C3F6A91FB}">
      <dgm:prSet phldrT="3" phldr="0"/>
      <dgm:spPr/>
    </dgm:pt>
    <dgm:pt modelId="{752F431F-C9E9-40F1-95AA-9DDA96C1B711}" type="pres">
      <dgm:prSet presAssocID="{38908636-A3A2-4725-BFE9-9969F4D830EA}" presName="Name0" presStyleCnt="0">
        <dgm:presLayoutVars>
          <dgm:dir/>
          <dgm:resizeHandles val="exact"/>
        </dgm:presLayoutVars>
      </dgm:prSet>
      <dgm:spPr/>
    </dgm:pt>
    <dgm:pt modelId="{D30DABF4-96FD-4604-AEFA-E164B0E0B6EB}" type="pres">
      <dgm:prSet presAssocID="{3F2144B6-93E7-4DDC-A8BB-4E7B33C8B393}" presName="node" presStyleLbl="node1" presStyleIdx="0" presStyleCnt="3" custScaleY="139228">
        <dgm:presLayoutVars>
          <dgm:bulletEnabled val="1"/>
        </dgm:presLayoutVars>
      </dgm:prSet>
      <dgm:spPr/>
    </dgm:pt>
    <dgm:pt modelId="{4D797C96-9120-42FB-921B-5E448DE312FC}" type="pres">
      <dgm:prSet presAssocID="{4DDFC95C-1EA6-4F7D-B088-4F812E5C6A0A}" presName="sibTrans" presStyleLbl="sibTrans2D1" presStyleIdx="0" presStyleCnt="2"/>
      <dgm:spPr/>
    </dgm:pt>
    <dgm:pt modelId="{449ECEF2-5914-4CC7-A3A4-3163324DD4BA}" type="pres">
      <dgm:prSet presAssocID="{4DDFC95C-1EA6-4F7D-B088-4F812E5C6A0A}" presName="connectorText" presStyleLbl="sibTrans2D1" presStyleIdx="0" presStyleCnt="2"/>
      <dgm:spPr/>
    </dgm:pt>
    <dgm:pt modelId="{FA03229C-29C5-45CE-824D-7A31D0C7D4F5}" type="pres">
      <dgm:prSet presAssocID="{AD65C87B-BE09-476A-89EC-2C751BBB80AC}" presName="node" presStyleLbl="node1" presStyleIdx="1" presStyleCnt="3" custScaleY="140381">
        <dgm:presLayoutVars>
          <dgm:bulletEnabled val="1"/>
        </dgm:presLayoutVars>
      </dgm:prSet>
      <dgm:spPr/>
    </dgm:pt>
    <dgm:pt modelId="{F17EFEEA-7287-43A3-8849-3AE73C63DAE9}" type="pres">
      <dgm:prSet presAssocID="{ABB4F64F-B515-4E82-A9BE-52242FAC7040}" presName="sibTrans" presStyleLbl="sibTrans2D1" presStyleIdx="1" presStyleCnt="2"/>
      <dgm:spPr/>
    </dgm:pt>
    <dgm:pt modelId="{B6F03E45-6D30-4221-96FA-A3FE98926B03}" type="pres">
      <dgm:prSet presAssocID="{ABB4F64F-B515-4E82-A9BE-52242FAC7040}" presName="connectorText" presStyleLbl="sibTrans2D1" presStyleIdx="1" presStyleCnt="2"/>
      <dgm:spPr/>
    </dgm:pt>
    <dgm:pt modelId="{A099AC8E-AE3B-4223-9D5C-4C5EBDF76263}" type="pres">
      <dgm:prSet presAssocID="{1884CEE3-97AE-488F-895B-14FB02DA6A27}" presName="node" presStyleLbl="node1" presStyleIdx="2" presStyleCnt="3" custScaleY="140381">
        <dgm:presLayoutVars>
          <dgm:bulletEnabled val="1"/>
        </dgm:presLayoutVars>
      </dgm:prSet>
      <dgm:spPr/>
    </dgm:pt>
  </dgm:ptLst>
  <dgm:cxnLst>
    <dgm:cxn modelId="{68986E06-48B1-42B3-A6AA-803BFC254D4C}" srcId="{38908636-A3A2-4725-BFE9-9969F4D830EA}" destId="{AD65C87B-BE09-476A-89EC-2C751BBB80AC}" srcOrd="1" destOrd="0" parTransId="{AD512356-1BA2-4514-B7C4-E7AD10C2A076}" sibTransId="{ABB4F64F-B515-4E82-A9BE-52242FAC7040}"/>
    <dgm:cxn modelId="{43D03B2E-DFB4-4E4A-9B1F-C78623CE9698}" type="presOf" srcId="{38908636-A3A2-4725-BFE9-9969F4D830EA}" destId="{752F431F-C9E9-40F1-95AA-9DDA96C1B711}" srcOrd="0" destOrd="0" presId="urn:microsoft.com/office/officeart/2005/8/layout/process1"/>
    <dgm:cxn modelId="{F3CE8444-8B83-4070-8A70-8665231AEB22}" type="presOf" srcId="{AD65C87B-BE09-476A-89EC-2C751BBB80AC}" destId="{FA03229C-29C5-45CE-824D-7A31D0C7D4F5}" srcOrd="0" destOrd="0" presId="urn:microsoft.com/office/officeart/2005/8/layout/process1"/>
    <dgm:cxn modelId="{B3E7786D-9459-444F-BDAE-804D2EFCC027}" srcId="{38908636-A3A2-4725-BFE9-9969F4D830EA}" destId="{3F2144B6-93E7-4DDC-A8BB-4E7B33C8B393}" srcOrd="0" destOrd="0" parTransId="{733D2FFD-C6BF-4ECC-BCFF-5AB94F98801A}" sibTransId="{4DDFC95C-1EA6-4F7D-B088-4F812E5C6A0A}"/>
    <dgm:cxn modelId="{084F7370-AC48-475B-870E-490E25172AE6}" type="presOf" srcId="{1884CEE3-97AE-488F-895B-14FB02DA6A27}" destId="{A099AC8E-AE3B-4223-9D5C-4C5EBDF76263}" srcOrd="0" destOrd="0" presId="urn:microsoft.com/office/officeart/2005/8/layout/process1"/>
    <dgm:cxn modelId="{FC367197-8569-4EA9-A375-4205AB21F0D9}" type="presOf" srcId="{ABB4F64F-B515-4E82-A9BE-52242FAC7040}" destId="{B6F03E45-6D30-4221-96FA-A3FE98926B03}" srcOrd="1" destOrd="0" presId="urn:microsoft.com/office/officeart/2005/8/layout/process1"/>
    <dgm:cxn modelId="{4B42ACAA-6269-4F88-B372-49FB29654ED1}" type="presOf" srcId="{4DDFC95C-1EA6-4F7D-B088-4F812E5C6A0A}" destId="{449ECEF2-5914-4CC7-A3A4-3163324DD4BA}" srcOrd="1" destOrd="0" presId="urn:microsoft.com/office/officeart/2005/8/layout/process1"/>
    <dgm:cxn modelId="{EE10BDC8-826C-4AF4-83CB-5346B70A9048}" type="presOf" srcId="{4DDFC95C-1EA6-4F7D-B088-4F812E5C6A0A}" destId="{4D797C96-9120-42FB-921B-5E448DE312FC}" srcOrd="0" destOrd="0" presId="urn:microsoft.com/office/officeart/2005/8/layout/process1"/>
    <dgm:cxn modelId="{F86D92CE-7A38-4901-A447-0A44714AA65C}" type="presOf" srcId="{ABB4F64F-B515-4E82-A9BE-52242FAC7040}" destId="{F17EFEEA-7287-43A3-8849-3AE73C63DAE9}" srcOrd="0" destOrd="0" presId="urn:microsoft.com/office/officeart/2005/8/layout/process1"/>
    <dgm:cxn modelId="{D946F1E4-2674-43F8-A4A9-340C3F6A91FB}" srcId="{38908636-A3A2-4725-BFE9-9969F4D830EA}" destId="{1884CEE3-97AE-488F-895B-14FB02DA6A27}" srcOrd="2" destOrd="0" parTransId="{99ED6BFB-2EC1-41DD-8F12-BF6F3F3C976A}" sibTransId="{367E9DCD-C458-403F-A2F4-810933EF4534}"/>
    <dgm:cxn modelId="{04F332F6-FE43-45BC-9020-6287553FBBE4}" type="presOf" srcId="{3F2144B6-93E7-4DDC-A8BB-4E7B33C8B393}" destId="{D30DABF4-96FD-4604-AEFA-E164B0E0B6EB}" srcOrd="0" destOrd="0" presId="urn:microsoft.com/office/officeart/2005/8/layout/process1"/>
    <dgm:cxn modelId="{08D0ACCE-501A-47F5-9F6B-C0CF52C2B2C6}" type="presParOf" srcId="{752F431F-C9E9-40F1-95AA-9DDA96C1B711}" destId="{D30DABF4-96FD-4604-AEFA-E164B0E0B6EB}" srcOrd="0" destOrd="0" presId="urn:microsoft.com/office/officeart/2005/8/layout/process1"/>
    <dgm:cxn modelId="{741CE5B8-09FF-44A3-9851-8333D039B2F2}" type="presParOf" srcId="{752F431F-C9E9-40F1-95AA-9DDA96C1B711}" destId="{4D797C96-9120-42FB-921B-5E448DE312FC}" srcOrd="1" destOrd="0" presId="urn:microsoft.com/office/officeart/2005/8/layout/process1"/>
    <dgm:cxn modelId="{0D3C9347-F7B1-427D-9B69-825FFAF24A24}" type="presParOf" srcId="{4D797C96-9120-42FB-921B-5E448DE312FC}" destId="{449ECEF2-5914-4CC7-A3A4-3163324DD4BA}" srcOrd="0" destOrd="0" presId="urn:microsoft.com/office/officeart/2005/8/layout/process1"/>
    <dgm:cxn modelId="{1E253A67-6D72-4B72-97F1-84EFD072EA56}" type="presParOf" srcId="{752F431F-C9E9-40F1-95AA-9DDA96C1B711}" destId="{FA03229C-29C5-45CE-824D-7A31D0C7D4F5}" srcOrd="2" destOrd="0" presId="urn:microsoft.com/office/officeart/2005/8/layout/process1"/>
    <dgm:cxn modelId="{A676951C-7BC4-49D3-BF7D-206B32FCA9E9}" type="presParOf" srcId="{752F431F-C9E9-40F1-95AA-9DDA96C1B711}" destId="{F17EFEEA-7287-43A3-8849-3AE73C63DAE9}" srcOrd="3" destOrd="0" presId="urn:microsoft.com/office/officeart/2005/8/layout/process1"/>
    <dgm:cxn modelId="{8C6757B7-EA96-477F-84DB-A582416880E1}" type="presParOf" srcId="{F17EFEEA-7287-43A3-8849-3AE73C63DAE9}" destId="{B6F03E45-6D30-4221-96FA-A3FE98926B03}" srcOrd="0" destOrd="0" presId="urn:microsoft.com/office/officeart/2005/8/layout/process1"/>
    <dgm:cxn modelId="{BF67A903-E456-4207-B1DB-D173BC4F8D8F}" type="presParOf" srcId="{752F431F-C9E9-40F1-95AA-9DDA96C1B711}" destId="{A099AC8E-AE3B-4223-9D5C-4C5EBDF7626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0287E-CE22-4C17-9502-4090213F2C3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E384D0-97FE-4F7D-AD2A-1AE600538BB3}">
      <dgm:prSet custT="1"/>
      <dgm:spPr>
        <a:solidFill>
          <a:schemeClr val="accent2"/>
        </a:solidFill>
      </dgm:spPr>
      <dgm:t>
        <a:bodyPr/>
        <a:lstStyle/>
        <a:p>
          <a:r>
            <a:rPr lang="en-US" sz="2000" u="sng" dirty="0">
              <a:latin typeface="Oswald" pitchFamily="2" charset="0"/>
            </a:rPr>
            <a:t>INPUTS</a:t>
          </a:r>
          <a:r>
            <a:rPr lang="en-US" sz="2000" dirty="0">
              <a:latin typeface="Oswald" pitchFamily="2" charset="0"/>
            </a:rPr>
            <a:t>:  The inputs dedicated to or consumed by the program (i.e., cash or in-kind donations)</a:t>
          </a:r>
        </a:p>
      </dgm:t>
    </dgm:pt>
    <dgm:pt modelId="{55B64B49-3024-42D7-A191-2EB7CE14B50E}" type="parTrans" cxnId="{51ABD119-98FB-41C3-97ED-45D7CCD78DEA}">
      <dgm:prSet/>
      <dgm:spPr/>
      <dgm:t>
        <a:bodyPr/>
        <a:lstStyle/>
        <a:p>
          <a:endParaRPr lang="en-US"/>
        </a:p>
      </dgm:t>
    </dgm:pt>
    <dgm:pt modelId="{AA559F45-B5B6-4C56-A0A9-C6FFF235894F}" type="sibTrans" cxnId="{51ABD119-98FB-41C3-97ED-45D7CCD78DEA}">
      <dgm:prSet/>
      <dgm:spPr/>
      <dgm:t>
        <a:bodyPr/>
        <a:lstStyle/>
        <a:p>
          <a:endParaRPr lang="en-US"/>
        </a:p>
      </dgm:t>
    </dgm:pt>
    <dgm:pt modelId="{FA8108FF-E64F-480B-9819-3C014AD1EE68}">
      <dgm:prSet custT="1"/>
      <dgm:spPr>
        <a:solidFill>
          <a:schemeClr val="accent2"/>
        </a:solidFill>
      </dgm:spPr>
      <dgm:t>
        <a:bodyPr/>
        <a:lstStyle/>
        <a:p>
          <a:r>
            <a:rPr lang="en-US" sz="2000" u="sng" dirty="0">
              <a:latin typeface="Oswald" pitchFamily="2" charset="0"/>
            </a:rPr>
            <a:t>ACTIVITIES</a:t>
          </a:r>
          <a:r>
            <a:rPr lang="en-US" sz="2000" dirty="0">
              <a:latin typeface="Oswald" pitchFamily="2" charset="0"/>
            </a:rPr>
            <a:t>:  The actions that the program takes to achieve the desired outcomes</a:t>
          </a:r>
        </a:p>
      </dgm:t>
    </dgm:pt>
    <dgm:pt modelId="{921F2DD9-4092-472D-A732-44A7A0CDC1A6}" type="parTrans" cxnId="{F6DCA04F-3011-4EAE-BC0A-787DAA4E4AD9}">
      <dgm:prSet/>
      <dgm:spPr/>
      <dgm:t>
        <a:bodyPr/>
        <a:lstStyle/>
        <a:p>
          <a:endParaRPr lang="en-US"/>
        </a:p>
      </dgm:t>
    </dgm:pt>
    <dgm:pt modelId="{00008337-CF4B-4E8B-92D5-0411FB289E46}" type="sibTrans" cxnId="{F6DCA04F-3011-4EAE-BC0A-787DAA4E4AD9}">
      <dgm:prSet/>
      <dgm:spPr/>
      <dgm:t>
        <a:bodyPr/>
        <a:lstStyle/>
        <a:p>
          <a:endParaRPr lang="en-US"/>
        </a:p>
      </dgm:t>
    </dgm:pt>
    <dgm:pt modelId="{6DF5F457-49EE-4F43-922C-32DD0BEA0CEB}">
      <dgm:prSet custT="1"/>
      <dgm:spPr>
        <a:solidFill>
          <a:schemeClr val="accent2"/>
        </a:solidFill>
      </dgm:spPr>
      <dgm:t>
        <a:bodyPr/>
        <a:lstStyle/>
        <a:p>
          <a:pPr algn="l"/>
          <a:r>
            <a:rPr lang="en-US" sz="1800" u="sng" dirty="0">
              <a:latin typeface="Oswald" pitchFamily="2" charset="0"/>
            </a:rPr>
            <a:t>OUTPUTS</a:t>
          </a:r>
          <a:r>
            <a:rPr lang="en-US" sz="1800" dirty="0">
              <a:latin typeface="Oswald" pitchFamily="2" charset="0"/>
            </a:rPr>
            <a:t>:  The measurable products of a program’s activities (i.e., # of clients, # of classes/sessions, etc.)</a:t>
          </a:r>
        </a:p>
      </dgm:t>
    </dgm:pt>
    <dgm:pt modelId="{68206120-A5B1-43CE-A04C-51C27689657F}" type="parTrans" cxnId="{8DF18C4E-D98A-4AA0-8E06-1A03BB8D409D}">
      <dgm:prSet/>
      <dgm:spPr/>
      <dgm:t>
        <a:bodyPr/>
        <a:lstStyle/>
        <a:p>
          <a:endParaRPr lang="en-US"/>
        </a:p>
      </dgm:t>
    </dgm:pt>
    <dgm:pt modelId="{C173A4AA-35CD-45B7-BB3F-16F71AE65096}" type="sibTrans" cxnId="{8DF18C4E-D98A-4AA0-8E06-1A03BB8D409D}">
      <dgm:prSet/>
      <dgm:spPr/>
      <dgm:t>
        <a:bodyPr/>
        <a:lstStyle/>
        <a:p>
          <a:endParaRPr lang="en-US"/>
        </a:p>
      </dgm:t>
    </dgm:pt>
    <dgm:pt modelId="{4B1A313A-F66C-4489-9C9B-179766F72C7A}">
      <dgm:prSet custT="1"/>
      <dgm:spPr>
        <a:solidFill>
          <a:schemeClr val="accent2"/>
        </a:solidFill>
      </dgm:spPr>
      <dgm:t>
        <a:bodyPr/>
        <a:lstStyle/>
        <a:p>
          <a:pPr algn="l"/>
          <a:r>
            <a:rPr lang="en-US" sz="1800" u="sng" dirty="0">
              <a:latin typeface="Oswald" pitchFamily="2" charset="0"/>
            </a:rPr>
            <a:t>OUTCOMES</a:t>
          </a:r>
          <a:r>
            <a:rPr lang="en-US" sz="1800" u="none" dirty="0">
              <a:latin typeface="Oswald" pitchFamily="2" charset="0"/>
            </a:rPr>
            <a:t>:  The benefits to clients, communities, systems, or organizations (i.e., measurable change)</a:t>
          </a:r>
          <a:endParaRPr lang="en-US" sz="1800" u="sng" dirty="0">
            <a:latin typeface="Oswald" pitchFamily="2" charset="0"/>
          </a:endParaRPr>
        </a:p>
      </dgm:t>
    </dgm:pt>
    <dgm:pt modelId="{D7D07DD1-CA9D-4575-AF14-37FDF730BC53}" type="parTrans" cxnId="{78834A71-B63D-4A26-9C11-A29CF0CE7707}">
      <dgm:prSet/>
      <dgm:spPr/>
      <dgm:t>
        <a:bodyPr/>
        <a:lstStyle/>
        <a:p>
          <a:endParaRPr lang="en-US"/>
        </a:p>
      </dgm:t>
    </dgm:pt>
    <dgm:pt modelId="{EF934F4A-3F20-4591-A7E7-A787D6CB9181}" type="sibTrans" cxnId="{78834A71-B63D-4A26-9C11-A29CF0CE7707}">
      <dgm:prSet/>
      <dgm:spPr/>
      <dgm:t>
        <a:bodyPr/>
        <a:lstStyle/>
        <a:p>
          <a:endParaRPr lang="en-US"/>
        </a:p>
      </dgm:t>
    </dgm:pt>
    <dgm:pt modelId="{991C8BCE-2707-403B-8CA2-80C49B3C0E79}" type="pres">
      <dgm:prSet presAssocID="{8BC0287E-CE22-4C17-9502-4090213F2C32}" presName="linear" presStyleCnt="0">
        <dgm:presLayoutVars>
          <dgm:animLvl val="lvl"/>
          <dgm:resizeHandles val="exact"/>
        </dgm:presLayoutVars>
      </dgm:prSet>
      <dgm:spPr/>
    </dgm:pt>
    <dgm:pt modelId="{5FA602C8-CCA0-4A20-AA1E-39CAC9DEBDD0}" type="pres">
      <dgm:prSet presAssocID="{18E384D0-97FE-4F7D-AD2A-1AE600538BB3}" presName="parentText" presStyleLbl="node1" presStyleIdx="0" presStyleCnt="4" custScaleX="90909" custLinFactNeighborX="-4606" custLinFactNeighborY="16682">
        <dgm:presLayoutVars>
          <dgm:chMax val="0"/>
          <dgm:bulletEnabled val="1"/>
        </dgm:presLayoutVars>
      </dgm:prSet>
      <dgm:spPr/>
    </dgm:pt>
    <dgm:pt modelId="{3DD02CAD-69DF-4F8A-BD09-02BB8F2AB607}" type="pres">
      <dgm:prSet presAssocID="{AA559F45-B5B6-4C56-A0A9-C6FFF235894F}" presName="spacer" presStyleCnt="0"/>
      <dgm:spPr/>
    </dgm:pt>
    <dgm:pt modelId="{331927FD-42BF-453F-BD17-0195AE89C78D}" type="pres">
      <dgm:prSet presAssocID="{FA8108FF-E64F-480B-9819-3C014AD1EE68}" presName="parentText" presStyleLbl="node1" presStyleIdx="1" presStyleCnt="4" custScaleX="90909" custLinFactNeighborX="-4606" custLinFactNeighborY="2393">
        <dgm:presLayoutVars>
          <dgm:chMax val="0"/>
          <dgm:bulletEnabled val="1"/>
        </dgm:presLayoutVars>
      </dgm:prSet>
      <dgm:spPr/>
    </dgm:pt>
    <dgm:pt modelId="{33B545DE-748F-4759-9A3C-D27C355F1687}" type="pres">
      <dgm:prSet presAssocID="{00008337-CF4B-4E8B-92D5-0411FB289E46}" presName="spacer" presStyleCnt="0"/>
      <dgm:spPr/>
    </dgm:pt>
    <dgm:pt modelId="{C198CAFE-81A7-4291-A2E3-D8F93CE7B2E5}" type="pres">
      <dgm:prSet presAssocID="{6DF5F457-49EE-4F43-922C-32DD0BEA0CEB}" presName="parentText" presStyleLbl="node1" presStyleIdx="2" presStyleCnt="4" custScaleX="90909" custLinFactNeighborX="-4606" custLinFactNeighborY="-4054">
        <dgm:presLayoutVars>
          <dgm:chMax val="0"/>
          <dgm:bulletEnabled val="1"/>
        </dgm:presLayoutVars>
      </dgm:prSet>
      <dgm:spPr/>
    </dgm:pt>
    <dgm:pt modelId="{5D09A09C-487D-41B7-9DCD-C04637E209C0}" type="pres">
      <dgm:prSet presAssocID="{C173A4AA-35CD-45B7-BB3F-16F71AE65096}" presName="spacer" presStyleCnt="0"/>
      <dgm:spPr/>
    </dgm:pt>
    <dgm:pt modelId="{8D057147-B77E-48FA-855B-F13BB9E99E90}" type="pres">
      <dgm:prSet presAssocID="{4B1A313A-F66C-4489-9C9B-179766F72C7A}" presName="parentText" presStyleLbl="node1" presStyleIdx="3" presStyleCnt="4" custScaleX="90909" custLinFactNeighborX="-4606" custLinFactNeighborY="-14808">
        <dgm:presLayoutVars>
          <dgm:chMax val="0"/>
          <dgm:bulletEnabled val="1"/>
        </dgm:presLayoutVars>
      </dgm:prSet>
      <dgm:spPr/>
    </dgm:pt>
  </dgm:ptLst>
  <dgm:cxnLst>
    <dgm:cxn modelId="{51ABD119-98FB-41C3-97ED-45D7CCD78DEA}" srcId="{8BC0287E-CE22-4C17-9502-4090213F2C32}" destId="{18E384D0-97FE-4F7D-AD2A-1AE600538BB3}" srcOrd="0" destOrd="0" parTransId="{55B64B49-3024-42D7-A191-2EB7CE14B50E}" sibTransId="{AA559F45-B5B6-4C56-A0A9-C6FFF235894F}"/>
    <dgm:cxn modelId="{7CED3E1B-B396-427A-8378-A511DB2322DC}" type="presOf" srcId="{8BC0287E-CE22-4C17-9502-4090213F2C32}" destId="{991C8BCE-2707-403B-8CA2-80C49B3C0E79}" srcOrd="0" destOrd="0" presId="urn:microsoft.com/office/officeart/2005/8/layout/vList2"/>
    <dgm:cxn modelId="{A26F314C-F6BE-4171-930C-8B0BE6FC8A5A}" type="presOf" srcId="{6DF5F457-49EE-4F43-922C-32DD0BEA0CEB}" destId="{C198CAFE-81A7-4291-A2E3-D8F93CE7B2E5}" srcOrd="0" destOrd="0" presId="urn:microsoft.com/office/officeart/2005/8/layout/vList2"/>
    <dgm:cxn modelId="{8DF18C4E-D98A-4AA0-8E06-1A03BB8D409D}" srcId="{8BC0287E-CE22-4C17-9502-4090213F2C32}" destId="{6DF5F457-49EE-4F43-922C-32DD0BEA0CEB}" srcOrd="2" destOrd="0" parTransId="{68206120-A5B1-43CE-A04C-51C27689657F}" sibTransId="{C173A4AA-35CD-45B7-BB3F-16F71AE65096}"/>
    <dgm:cxn modelId="{F6DCA04F-3011-4EAE-BC0A-787DAA4E4AD9}" srcId="{8BC0287E-CE22-4C17-9502-4090213F2C32}" destId="{FA8108FF-E64F-480B-9819-3C014AD1EE68}" srcOrd="1" destOrd="0" parTransId="{921F2DD9-4092-472D-A732-44A7A0CDC1A6}" sibTransId="{00008337-CF4B-4E8B-92D5-0411FB289E46}"/>
    <dgm:cxn modelId="{78834A71-B63D-4A26-9C11-A29CF0CE7707}" srcId="{8BC0287E-CE22-4C17-9502-4090213F2C32}" destId="{4B1A313A-F66C-4489-9C9B-179766F72C7A}" srcOrd="3" destOrd="0" parTransId="{D7D07DD1-CA9D-4575-AF14-37FDF730BC53}" sibTransId="{EF934F4A-3F20-4591-A7E7-A787D6CB9181}"/>
    <dgm:cxn modelId="{9A3DA0A3-5EA4-42D0-8E72-4F2C0BD92B08}" type="presOf" srcId="{4B1A313A-F66C-4489-9C9B-179766F72C7A}" destId="{8D057147-B77E-48FA-855B-F13BB9E99E90}" srcOrd="0" destOrd="0" presId="urn:microsoft.com/office/officeart/2005/8/layout/vList2"/>
    <dgm:cxn modelId="{25DC5FAA-8238-4CA1-8C7D-A172DA887364}" type="presOf" srcId="{18E384D0-97FE-4F7D-AD2A-1AE600538BB3}" destId="{5FA602C8-CCA0-4A20-AA1E-39CAC9DEBDD0}" srcOrd="0" destOrd="0" presId="urn:microsoft.com/office/officeart/2005/8/layout/vList2"/>
    <dgm:cxn modelId="{8D56FFC3-3831-455F-98E3-D684E7B358C6}" type="presOf" srcId="{FA8108FF-E64F-480B-9819-3C014AD1EE68}" destId="{331927FD-42BF-453F-BD17-0195AE89C78D}" srcOrd="0" destOrd="0" presId="urn:microsoft.com/office/officeart/2005/8/layout/vList2"/>
    <dgm:cxn modelId="{48ADBF2B-37BD-47E0-BC61-BBEF61E04D77}" type="presParOf" srcId="{991C8BCE-2707-403B-8CA2-80C49B3C0E79}" destId="{5FA602C8-CCA0-4A20-AA1E-39CAC9DEBDD0}" srcOrd="0" destOrd="0" presId="urn:microsoft.com/office/officeart/2005/8/layout/vList2"/>
    <dgm:cxn modelId="{DB83B80C-C672-4ADD-940B-20E6ABFDABF0}" type="presParOf" srcId="{991C8BCE-2707-403B-8CA2-80C49B3C0E79}" destId="{3DD02CAD-69DF-4F8A-BD09-02BB8F2AB607}" srcOrd="1" destOrd="0" presId="urn:microsoft.com/office/officeart/2005/8/layout/vList2"/>
    <dgm:cxn modelId="{ED5A6D09-D6AA-4C80-86D3-F7BEA7151900}" type="presParOf" srcId="{991C8BCE-2707-403B-8CA2-80C49B3C0E79}" destId="{331927FD-42BF-453F-BD17-0195AE89C78D}" srcOrd="2" destOrd="0" presId="urn:microsoft.com/office/officeart/2005/8/layout/vList2"/>
    <dgm:cxn modelId="{E56810BF-7259-4C0F-9E26-2A454F6A2828}" type="presParOf" srcId="{991C8BCE-2707-403B-8CA2-80C49B3C0E79}" destId="{33B545DE-748F-4759-9A3C-D27C355F1687}" srcOrd="3" destOrd="0" presId="urn:microsoft.com/office/officeart/2005/8/layout/vList2"/>
    <dgm:cxn modelId="{F4F49B9E-FFAD-4F93-8FD1-EF111D1B77A0}" type="presParOf" srcId="{991C8BCE-2707-403B-8CA2-80C49B3C0E79}" destId="{C198CAFE-81A7-4291-A2E3-D8F93CE7B2E5}" srcOrd="4" destOrd="0" presId="urn:microsoft.com/office/officeart/2005/8/layout/vList2"/>
    <dgm:cxn modelId="{C3094FA4-0375-474C-B518-892211FCF095}" type="presParOf" srcId="{991C8BCE-2707-403B-8CA2-80C49B3C0E79}" destId="{5D09A09C-487D-41B7-9DCD-C04637E209C0}" srcOrd="5" destOrd="0" presId="urn:microsoft.com/office/officeart/2005/8/layout/vList2"/>
    <dgm:cxn modelId="{6438D099-1605-4B4A-B05A-B5FFC73A4544}" type="presParOf" srcId="{991C8BCE-2707-403B-8CA2-80C49B3C0E79}" destId="{8D057147-B77E-48FA-855B-F13BB9E99E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DABF4-96FD-4604-AEFA-E164B0E0B6EB}">
      <dsp:nvSpPr>
        <dsp:cNvPr id="0" name=""/>
        <dsp:cNvSpPr/>
      </dsp:nvSpPr>
      <dsp:spPr>
        <a:xfrm>
          <a:off x="8840" y="705278"/>
          <a:ext cx="2642294" cy="22072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Montserrat Medium" panose="00000600000000000000" pitchFamily="2" charset="0"/>
            </a:rPr>
            <a:t>Introduce you to Logic Modeling</a:t>
          </a:r>
        </a:p>
      </dsp:txBody>
      <dsp:txXfrm>
        <a:off x="73489" y="769927"/>
        <a:ext cx="2512996" cy="2077990"/>
      </dsp:txXfrm>
    </dsp:sp>
    <dsp:sp modelId="{4D797C96-9120-42FB-921B-5E448DE312FC}">
      <dsp:nvSpPr>
        <dsp:cNvPr id="0" name=""/>
        <dsp:cNvSpPr/>
      </dsp:nvSpPr>
      <dsp:spPr>
        <a:xfrm>
          <a:off x="2915364" y="1481277"/>
          <a:ext cx="560166" cy="6552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ontserrat Medium" panose="00000600000000000000" pitchFamily="2" charset="0"/>
            </a:rPr>
            <a:t>1</a:t>
          </a:r>
        </a:p>
      </dsp:txBody>
      <dsp:txXfrm>
        <a:off x="2915364" y="1612335"/>
        <a:ext cx="392116" cy="393173"/>
      </dsp:txXfrm>
    </dsp:sp>
    <dsp:sp modelId="{FA03229C-29C5-45CE-824D-7A31D0C7D4F5}">
      <dsp:nvSpPr>
        <dsp:cNvPr id="0" name=""/>
        <dsp:cNvSpPr/>
      </dsp:nvSpPr>
      <dsp:spPr>
        <a:xfrm>
          <a:off x="3708052" y="696138"/>
          <a:ext cx="2642294" cy="2225567"/>
        </a:xfrm>
        <a:prstGeom prst="roundRect">
          <a:avLst>
            <a:gd name="adj" fmla="val 10000"/>
          </a:avLst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Montserrat Medium" panose="00000600000000000000" pitchFamily="2" charset="0"/>
            </a:rPr>
            <a:t>Describe how to develop a Logic Model</a:t>
          </a:r>
        </a:p>
      </dsp:txBody>
      <dsp:txXfrm>
        <a:off x="3773237" y="761323"/>
        <a:ext cx="2511924" cy="2095197"/>
      </dsp:txXfrm>
    </dsp:sp>
    <dsp:sp modelId="{F17EFEEA-7287-43A3-8849-3AE73C63DAE9}">
      <dsp:nvSpPr>
        <dsp:cNvPr id="0" name=""/>
        <dsp:cNvSpPr/>
      </dsp:nvSpPr>
      <dsp:spPr>
        <a:xfrm>
          <a:off x="6614576" y="1481277"/>
          <a:ext cx="560166" cy="6552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Montserrat Medium" panose="00000600000000000000" pitchFamily="2" charset="0"/>
            </a:rPr>
            <a:t>2</a:t>
          </a:r>
        </a:p>
      </dsp:txBody>
      <dsp:txXfrm>
        <a:off x="6614576" y="1612335"/>
        <a:ext cx="392116" cy="393173"/>
      </dsp:txXfrm>
    </dsp:sp>
    <dsp:sp modelId="{A099AC8E-AE3B-4223-9D5C-4C5EBDF76263}">
      <dsp:nvSpPr>
        <dsp:cNvPr id="0" name=""/>
        <dsp:cNvSpPr/>
      </dsp:nvSpPr>
      <dsp:spPr>
        <a:xfrm>
          <a:off x="7407265" y="696138"/>
          <a:ext cx="2642294" cy="2225567"/>
        </a:xfrm>
        <a:prstGeom prst="roundRect">
          <a:avLst>
            <a:gd name="adj" fmla="val 1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Montserrat Medium" panose="00000600000000000000" pitchFamily="2" charset="0"/>
            </a:rPr>
            <a:t>Describe how the Logic Model can be used in program planning and evaluation</a:t>
          </a:r>
        </a:p>
      </dsp:txBody>
      <dsp:txXfrm>
        <a:off x="7472450" y="761323"/>
        <a:ext cx="2511924" cy="2095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602C8-CCA0-4A20-AA1E-39CAC9DEBDD0}">
      <dsp:nvSpPr>
        <dsp:cNvPr id="0" name=""/>
        <dsp:cNvSpPr/>
      </dsp:nvSpPr>
      <dsp:spPr>
        <a:xfrm>
          <a:off x="0" y="44503"/>
          <a:ext cx="9143990" cy="823680"/>
        </a:xfrm>
        <a:prstGeom prst="roundRect">
          <a:avLst/>
        </a:prstGeom>
        <a:solidFill>
          <a:schemeClr val="accent2"/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>
              <a:latin typeface="Oswald" pitchFamily="2" charset="0"/>
            </a:rPr>
            <a:t>INPUTS</a:t>
          </a:r>
          <a:r>
            <a:rPr lang="en-US" sz="2000" kern="1200" dirty="0">
              <a:latin typeface="Oswald" pitchFamily="2" charset="0"/>
            </a:rPr>
            <a:t>:  The inputs dedicated to or consumed by the program (i.e., cash or in-kind donations)</a:t>
          </a:r>
        </a:p>
      </dsp:txBody>
      <dsp:txXfrm>
        <a:off x="40209" y="84712"/>
        <a:ext cx="9063572" cy="743262"/>
      </dsp:txXfrm>
    </dsp:sp>
    <dsp:sp modelId="{331927FD-42BF-453F-BD17-0195AE89C78D}">
      <dsp:nvSpPr>
        <dsp:cNvPr id="0" name=""/>
        <dsp:cNvSpPr/>
      </dsp:nvSpPr>
      <dsp:spPr>
        <a:xfrm>
          <a:off x="0" y="976796"/>
          <a:ext cx="9143990" cy="823680"/>
        </a:xfrm>
        <a:prstGeom prst="roundRect">
          <a:avLst/>
        </a:prstGeom>
        <a:solidFill>
          <a:schemeClr val="accent2"/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u="sng" kern="1200" dirty="0">
              <a:latin typeface="Oswald" pitchFamily="2" charset="0"/>
            </a:rPr>
            <a:t>ACTIVITIES</a:t>
          </a:r>
          <a:r>
            <a:rPr lang="en-US" sz="2000" kern="1200" dirty="0">
              <a:latin typeface="Oswald" pitchFamily="2" charset="0"/>
            </a:rPr>
            <a:t>:  The actions that the program takes to achieve the desired outcomes</a:t>
          </a:r>
        </a:p>
      </dsp:txBody>
      <dsp:txXfrm>
        <a:off x="40209" y="1017005"/>
        <a:ext cx="9063572" cy="743262"/>
      </dsp:txXfrm>
    </dsp:sp>
    <dsp:sp modelId="{C198CAFE-81A7-4291-A2E3-D8F93CE7B2E5}">
      <dsp:nvSpPr>
        <dsp:cNvPr id="0" name=""/>
        <dsp:cNvSpPr/>
      </dsp:nvSpPr>
      <dsp:spPr>
        <a:xfrm>
          <a:off x="0" y="1919026"/>
          <a:ext cx="9143990" cy="823680"/>
        </a:xfrm>
        <a:prstGeom prst="roundRect">
          <a:avLst/>
        </a:prstGeom>
        <a:solidFill>
          <a:schemeClr val="accent2"/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sng" kern="1200" dirty="0">
              <a:latin typeface="Oswald" pitchFamily="2" charset="0"/>
            </a:rPr>
            <a:t>OUTPUTS</a:t>
          </a:r>
          <a:r>
            <a:rPr lang="en-US" sz="1800" kern="1200" dirty="0">
              <a:latin typeface="Oswald" pitchFamily="2" charset="0"/>
            </a:rPr>
            <a:t>:  The measurable products of a program’s activities (i.e., # of clients, # of classes/sessions, etc.)</a:t>
          </a:r>
        </a:p>
      </dsp:txBody>
      <dsp:txXfrm>
        <a:off x="40209" y="1959235"/>
        <a:ext cx="9063572" cy="743262"/>
      </dsp:txXfrm>
    </dsp:sp>
    <dsp:sp modelId="{8D057147-B77E-48FA-855B-F13BB9E99E90}">
      <dsp:nvSpPr>
        <dsp:cNvPr id="0" name=""/>
        <dsp:cNvSpPr/>
      </dsp:nvSpPr>
      <dsp:spPr>
        <a:xfrm>
          <a:off x="0" y="2855799"/>
          <a:ext cx="9143990" cy="823680"/>
        </a:xfrm>
        <a:prstGeom prst="roundRect">
          <a:avLst/>
        </a:prstGeom>
        <a:solidFill>
          <a:schemeClr val="accent2"/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sng" kern="1200" dirty="0">
              <a:latin typeface="Oswald" pitchFamily="2" charset="0"/>
            </a:rPr>
            <a:t>OUTCOMES</a:t>
          </a:r>
          <a:r>
            <a:rPr lang="en-US" sz="1800" u="none" kern="1200" dirty="0">
              <a:latin typeface="Oswald" pitchFamily="2" charset="0"/>
            </a:rPr>
            <a:t>:  The benefits to clients, communities, systems, or organizations (i.e., measurable change)</a:t>
          </a:r>
          <a:endParaRPr lang="en-US" sz="1800" u="sng" kern="1200" dirty="0">
            <a:latin typeface="Oswald" pitchFamily="2" charset="0"/>
          </a:endParaRPr>
        </a:p>
      </dsp:txBody>
      <dsp:txXfrm>
        <a:off x="40209" y="2896008"/>
        <a:ext cx="9063572" cy="74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6D9E30-AD64-4C18-BAE5-8F0D2F670A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806271-651A-4EF2-89FB-A8744247DC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CBD83-08AD-4EC3-BF04-09A9FC0E92F8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902A30-B8E6-46C0-BA8D-DD9048FB16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BA470-912F-48F2-9447-AB909C2A50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18582-046D-4269-B55E-F81FED7448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93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31D70-DF73-47F2-8A9B-5A1D5C06A194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98FB6-2C30-45E4-B463-B39F9D8EF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528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60F6-E1E9-483F-8F71-392ADC26A470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71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D06C-9B34-4CEC-9580-8569C12C3C02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4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4737-06D8-4765-B7F8-62F951FE767C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5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20A2-91BA-423F-9406-441DC419F893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0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096F2F6-87E8-4A1B-972C-7E06ECA42095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8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B0B73-9F95-4F38-A014-F49F87F267FA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9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60CF-858E-4B48-884A-B7C9DB8A9C19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41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9A82-8A60-4D2A-B530-A08276716170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0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7E24-B419-4A0D-93B6-92B42C62A96F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2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02438-CCAD-46A5-98E6-9139753996D6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90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F726-C61E-4DAC-9F89-883D8D2A1890}" type="datetime1">
              <a:rPr lang="en-US" smtClean="0"/>
              <a:t>2/10/2022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1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A70DA54-7369-42B6-AE40-87EBD39A6FDA}" type="datetime1">
              <a:rPr lang="en-US" smtClean="0"/>
              <a:t>2/10/2022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D9F0662-81A0-4E53-8ACD-C4AE36BA4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8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07AB0-CD54-452D-AF84-B49E02D14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>
                <a:latin typeface="Crimson Text" panose="02000503000000000000" pitchFamily="2" charset="0"/>
              </a:rPr>
              <a:t>Using the “logic model” for program planning &amp; evaluation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FC08D1-3EF5-4B27-8522-4BC3DC451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654" y="5242562"/>
            <a:ext cx="3350692" cy="114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7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Montserrat Medium" panose="00000600000000000000" pitchFamily="2" charset="0"/>
              </a:rPr>
              <a:t>Important background to develop or understand outcome goal setting: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Oswald" pitchFamily="2" charset="0"/>
              </a:rPr>
              <a:t>Understanding of:</a:t>
            </a:r>
          </a:p>
          <a:p>
            <a:pPr lvl="1"/>
            <a:r>
              <a:rPr lang="en-US" sz="3000" dirty="0">
                <a:latin typeface="Crimson Text" panose="02000503000000000000" pitchFamily="2" charset="0"/>
              </a:rPr>
              <a:t>The need or problem</a:t>
            </a:r>
          </a:p>
          <a:p>
            <a:pPr lvl="1"/>
            <a:r>
              <a:rPr lang="en-US" sz="3000" dirty="0">
                <a:latin typeface="Crimson Text" panose="02000503000000000000" pitchFamily="2" charset="0"/>
              </a:rPr>
              <a:t>The nature and extent of the need or problem</a:t>
            </a:r>
          </a:p>
          <a:p>
            <a:pPr lvl="1"/>
            <a:r>
              <a:rPr lang="en-US" sz="3000" dirty="0">
                <a:latin typeface="Crimson Text" panose="02000503000000000000" pitchFamily="2" charset="0"/>
              </a:rPr>
              <a:t>The causes of the problem and the social, economic, political, and policy contexts</a:t>
            </a:r>
          </a:p>
          <a:p>
            <a:pPr lvl="1"/>
            <a:r>
              <a:rPr lang="en-US" sz="3000" dirty="0">
                <a:latin typeface="Crimson Text" panose="02000503000000000000" pitchFamily="2" charset="0"/>
              </a:rPr>
              <a:t>The current and past efforts to address the need or problem and lessons learned from these efforts</a:t>
            </a:r>
          </a:p>
          <a:p>
            <a:pPr marL="0" indent="0">
              <a:buNone/>
            </a:pPr>
            <a:endParaRPr lang="en-US" sz="1400" dirty="0">
              <a:latin typeface="Oswald" pitchFamily="2" charset="0"/>
            </a:endParaRPr>
          </a:p>
          <a:p>
            <a:pPr marL="0" indent="0">
              <a:buNone/>
            </a:pPr>
            <a:r>
              <a:rPr lang="en-US" sz="1400" dirty="0">
                <a:latin typeface="Oswald" pitchFamily="2" charset="0"/>
              </a:rPr>
              <a:t>(Adapted from: Hunter, D.E.K. </a:t>
            </a:r>
            <a:r>
              <a:rPr lang="en-US" sz="1400" i="1" dirty="0">
                <a:latin typeface="Oswald" pitchFamily="2" charset="0"/>
              </a:rPr>
              <a:t>Program Life-Cycles at the Edna McConnell Clark Foundation)</a:t>
            </a:r>
            <a:endParaRPr lang="en-US" sz="1400" dirty="0">
              <a:latin typeface="Oswald" pitchFamily="2" charset="0"/>
            </a:endParaRPr>
          </a:p>
          <a:p>
            <a:pPr lvl="1"/>
            <a:endParaRPr lang="en-US" sz="3000" dirty="0">
              <a:latin typeface="Crimson Text" panose="02000503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C0503-B370-492D-8D3F-C7BD6276E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1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logic model:</a:t>
            </a:r>
            <a:br>
              <a:rPr lang="en-US" sz="4800" dirty="0">
                <a:latin typeface="Crimson Text" panose="02000503000000000000" pitchFamily="2" charset="0"/>
              </a:rPr>
            </a:br>
            <a:r>
              <a:rPr lang="en-US" sz="3100" dirty="0">
                <a:latin typeface="Montserrat Medium" panose="00000600000000000000" pitchFamily="2" charset="0"/>
              </a:rPr>
              <a:t>Your proposed program to address the need or problem</a:t>
            </a:r>
            <a:endParaRPr lang="en-US" sz="3100" dirty="0">
              <a:latin typeface="Crimson Text" panose="02000503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2082959"/>
            <a:ext cx="10058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725386F-7565-42D0-AEDD-9965F5901FCC}"/>
              </a:ext>
            </a:extLst>
          </p:cNvPr>
          <p:cNvSpPr/>
          <p:nvPr/>
        </p:nvSpPr>
        <p:spPr>
          <a:xfrm>
            <a:off x="1066800" y="2373695"/>
            <a:ext cx="5026152" cy="2615184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2D4C9E0-1B18-4C88-A110-6F7E81A2D65C}"/>
              </a:ext>
            </a:extLst>
          </p:cNvPr>
          <p:cNvSpPr/>
          <p:nvPr/>
        </p:nvSpPr>
        <p:spPr>
          <a:xfrm>
            <a:off x="6099048" y="3260994"/>
            <a:ext cx="5026152" cy="2610996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0F7615-3DF2-4145-BF3A-AC755378F9DE}"/>
              </a:ext>
            </a:extLst>
          </p:cNvPr>
          <p:cNvSpPr txBox="1"/>
          <p:nvPr/>
        </p:nvSpPr>
        <p:spPr>
          <a:xfrm>
            <a:off x="1387519" y="2528278"/>
            <a:ext cx="4384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>
                <a:solidFill>
                  <a:schemeClr val="bg1"/>
                </a:solidFill>
                <a:latin typeface="Oswald" pitchFamily="2" charset="0"/>
              </a:rPr>
              <a:t>Logic Model Timeframe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F3B0-794A-4E08-8957-F51A583B051F}"/>
              </a:ext>
            </a:extLst>
          </p:cNvPr>
          <p:cNvSpPr txBox="1"/>
          <p:nvPr/>
        </p:nvSpPr>
        <p:spPr>
          <a:xfrm>
            <a:off x="1707596" y="3130681"/>
            <a:ext cx="39330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A program 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A calendar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A grant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The time you believe it will take to show meaningful results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A42688-CC07-4B0A-84CB-2C4981AC25A7}"/>
              </a:ext>
            </a:extLst>
          </p:cNvPr>
          <p:cNvSpPr txBox="1"/>
          <p:nvPr/>
        </p:nvSpPr>
        <p:spPr>
          <a:xfrm>
            <a:off x="6557478" y="3429000"/>
            <a:ext cx="4109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>
                <a:solidFill>
                  <a:schemeClr val="bg1"/>
                </a:solidFill>
                <a:latin typeface="Oswald" pitchFamily="2" charset="0"/>
              </a:rPr>
              <a:t>Logic Model Scope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2B09B9-B16D-4FE9-968F-0002D5D219BA}"/>
              </a:ext>
            </a:extLst>
          </p:cNvPr>
          <p:cNvSpPr txBox="1"/>
          <p:nvPr/>
        </p:nvSpPr>
        <p:spPr>
          <a:xfrm>
            <a:off x="7014108" y="4181781"/>
            <a:ext cx="39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Geographic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Service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Montserrat Medium" panose="00000600000000000000" pitchFamily="2" charset="0"/>
              </a:rPr>
              <a:t>Client population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50A8119-7A09-49DA-8E01-E9A27203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596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Program goal: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what is your overall aim or intended impact?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endParaRPr lang="en-US" sz="1100" dirty="0">
              <a:latin typeface="Oswald" pitchFamily="2" charset="0"/>
            </a:endParaRPr>
          </a:p>
          <a:p>
            <a:r>
              <a:rPr lang="en-US" sz="3600" dirty="0">
                <a:latin typeface="Oswald" pitchFamily="2" charset="0"/>
              </a:rPr>
              <a:t>Examples:</a:t>
            </a:r>
          </a:p>
          <a:p>
            <a:pPr>
              <a:lnSpc>
                <a:spcPct val="100000"/>
              </a:lnSpc>
            </a:pPr>
            <a:endParaRPr lang="en-US" sz="1050" dirty="0">
              <a:latin typeface="Oswald" pitchFamily="2" charset="0"/>
            </a:endParaRPr>
          </a:p>
          <a:p>
            <a:pPr lvl="2"/>
            <a:r>
              <a:rPr lang="en-US" sz="2400" dirty="0">
                <a:latin typeface="Oswald" pitchFamily="2" charset="0"/>
              </a:rPr>
              <a:t>To improve access to health care for people with limited English proficiency in the service area</a:t>
            </a:r>
          </a:p>
          <a:p>
            <a:pPr lvl="2"/>
            <a:endParaRPr lang="en-US" sz="2400" dirty="0">
              <a:latin typeface="Oswald" pitchFamily="2" charset="0"/>
            </a:endParaRPr>
          </a:p>
          <a:p>
            <a:pPr lvl="2"/>
            <a:r>
              <a:rPr lang="en-US" sz="2400" dirty="0">
                <a:latin typeface="Oswald" pitchFamily="2" charset="0"/>
              </a:rPr>
              <a:t>To reduce the incidence of repeat infections and further oral hygiene problems among clients of the community health center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96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Resources:</a:t>
            </a:r>
            <a:br>
              <a:rPr lang="en-US" sz="4800" dirty="0">
                <a:latin typeface="Crimson Text" panose="02000503000000000000" pitchFamily="2" charset="0"/>
              </a:rPr>
            </a:br>
            <a:r>
              <a:rPr lang="en-US" sz="3100" dirty="0">
                <a:latin typeface="Montserrat Medium" panose="00000600000000000000" pitchFamily="2" charset="0"/>
              </a:rPr>
              <a:t>What inputs are dedicated to or consumed by the program?</a:t>
            </a:r>
            <a:endParaRPr lang="en-US" sz="3100" dirty="0">
              <a:latin typeface="Crimson Text" panose="02000503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2093976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13</a:t>
            </a:fld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5575049B-5766-48CE-8C93-DC1A143324EF}"/>
              </a:ext>
            </a:extLst>
          </p:cNvPr>
          <p:cNvSpPr/>
          <p:nvPr/>
        </p:nvSpPr>
        <p:spPr>
          <a:xfrm>
            <a:off x="1066799" y="2522863"/>
            <a:ext cx="2065661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641F6813-CAEE-474B-A835-40CE6D2FDDBC}"/>
              </a:ext>
            </a:extLst>
          </p:cNvPr>
          <p:cNvSpPr/>
          <p:nvPr/>
        </p:nvSpPr>
        <p:spPr>
          <a:xfrm>
            <a:off x="7128389" y="4175381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D3C81C2C-3C51-4FE4-8570-13173424D1E8}"/>
              </a:ext>
            </a:extLst>
          </p:cNvPr>
          <p:cNvSpPr/>
          <p:nvPr/>
        </p:nvSpPr>
        <p:spPr>
          <a:xfrm>
            <a:off x="3064322" y="4164352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8B4FA729-1B01-4B21-BB6F-96929B366CCC}"/>
              </a:ext>
            </a:extLst>
          </p:cNvPr>
          <p:cNvSpPr/>
          <p:nvPr/>
        </p:nvSpPr>
        <p:spPr>
          <a:xfrm>
            <a:off x="5062728" y="2522863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FF5F7312-F766-44DC-97F3-55C0E1A30F1A}"/>
              </a:ext>
            </a:extLst>
          </p:cNvPr>
          <p:cNvSpPr/>
          <p:nvPr/>
        </p:nvSpPr>
        <p:spPr>
          <a:xfrm>
            <a:off x="9194933" y="2522863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A0BD19-36D9-4D1F-82F6-4C829F23ED04}"/>
              </a:ext>
            </a:extLst>
          </p:cNvPr>
          <p:cNvSpPr txBox="1"/>
          <p:nvPr/>
        </p:nvSpPr>
        <p:spPr>
          <a:xfrm>
            <a:off x="1201754" y="2872067"/>
            <a:ext cx="17957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HUMAN RESOURCES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050CEF-B677-41D3-960A-EC84B18362A0}"/>
              </a:ext>
            </a:extLst>
          </p:cNvPr>
          <p:cNvSpPr txBox="1"/>
          <p:nvPr/>
        </p:nvSpPr>
        <p:spPr>
          <a:xfrm>
            <a:off x="3355332" y="4740030"/>
            <a:ext cx="1619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FACILITIES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1BC495-88A6-4C0E-B811-83C681CB6F04}"/>
              </a:ext>
            </a:extLst>
          </p:cNvPr>
          <p:cNvSpPr txBox="1"/>
          <p:nvPr/>
        </p:nvSpPr>
        <p:spPr>
          <a:xfrm>
            <a:off x="5197241" y="2951946"/>
            <a:ext cx="17957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EQUIPMENT &amp; SUPPLIES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17BACE-406D-4FDF-9C3E-46A820454CC2}"/>
              </a:ext>
            </a:extLst>
          </p:cNvPr>
          <p:cNvSpPr txBox="1"/>
          <p:nvPr/>
        </p:nvSpPr>
        <p:spPr>
          <a:xfrm>
            <a:off x="9389125" y="3087511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PARTNERS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C9E3AE-2406-4DE3-9AC1-4B7F8F5E300C}"/>
              </a:ext>
            </a:extLst>
          </p:cNvPr>
          <p:cNvSpPr txBox="1"/>
          <p:nvPr/>
        </p:nvSpPr>
        <p:spPr>
          <a:xfrm>
            <a:off x="7191257" y="4740030"/>
            <a:ext cx="1940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1220129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ACTIVITiES: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WHAT IS THE PROGRAM DOING?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endParaRPr lang="en-US" sz="1100" dirty="0">
              <a:latin typeface="Oswald" pitchFamily="2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Oswald" pitchFamily="2" charset="0"/>
              </a:rPr>
              <a:t>Think 1</a:t>
            </a:r>
            <a:r>
              <a:rPr lang="en-US" sz="3600" baseline="30000" dirty="0">
                <a:latin typeface="Oswald" pitchFamily="2" charset="0"/>
              </a:rPr>
              <a:t>st</a:t>
            </a:r>
            <a:r>
              <a:rPr lang="en-US" sz="3600" dirty="0">
                <a:latin typeface="Oswald" pitchFamily="2" charset="0"/>
              </a:rPr>
              <a:t> about components:</a:t>
            </a:r>
            <a:endParaRPr lang="en-US" sz="850" dirty="0">
              <a:latin typeface="Oswald" pitchFamily="2" charset="0"/>
            </a:endParaRP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Outreach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Training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Consultation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Staff Development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Partnership Development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13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ACTIVITiES: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WHAT IS THE PROGRAM DOING?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18A1133A-194B-4584-8D07-153F1E84632D}"/>
              </a:ext>
            </a:extLst>
          </p:cNvPr>
          <p:cNvSpPr/>
          <p:nvPr/>
        </p:nvSpPr>
        <p:spPr>
          <a:xfrm>
            <a:off x="984505" y="2875733"/>
            <a:ext cx="4457829" cy="2924661"/>
          </a:xfrm>
          <a:prstGeom prst="round2Diag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5F7B30-53E9-4A3A-B2B3-C5CF98B96B2C}"/>
              </a:ext>
            </a:extLst>
          </p:cNvPr>
          <p:cNvSpPr txBox="1"/>
          <p:nvPr/>
        </p:nvSpPr>
        <p:spPr>
          <a:xfrm>
            <a:off x="4084253" y="2170167"/>
            <a:ext cx="40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Oswald" pitchFamily="2" charset="0"/>
              </a:rPr>
              <a:t>Think 2</a:t>
            </a:r>
            <a:r>
              <a:rPr lang="en-US" sz="3600" baseline="30000" dirty="0">
                <a:latin typeface="Oswald" pitchFamily="2" charset="0"/>
              </a:rPr>
              <a:t>nd</a:t>
            </a:r>
            <a:r>
              <a:rPr lang="en-US" sz="3600" dirty="0">
                <a:latin typeface="Oswald" pitchFamily="2" charset="0"/>
              </a:rPr>
              <a:t> about details</a:t>
            </a:r>
            <a:r>
              <a:rPr lang="en-US" sz="3200" dirty="0">
                <a:latin typeface="Oswald" pitchFamily="2" charset="0"/>
              </a:rPr>
              <a:t>:</a:t>
            </a:r>
          </a:p>
        </p:txBody>
      </p:sp>
      <p:sp>
        <p:nvSpPr>
          <p:cNvPr id="19" name="Rectangle: Diagonal Corners Rounded 18">
            <a:extLst>
              <a:ext uri="{FF2B5EF4-FFF2-40B4-BE49-F238E27FC236}">
                <a16:creationId xmlns:a16="http://schemas.microsoft.com/office/drawing/2014/main" id="{3F3CE619-674B-4591-A5E6-B8AA0E3355AD}"/>
              </a:ext>
            </a:extLst>
          </p:cNvPr>
          <p:cNvSpPr/>
          <p:nvPr/>
        </p:nvSpPr>
        <p:spPr>
          <a:xfrm>
            <a:off x="6749667" y="2875734"/>
            <a:ext cx="4457829" cy="2924661"/>
          </a:xfrm>
          <a:prstGeom prst="round2Diag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642D0E-9F2D-421F-A347-6B13CBEEB204}"/>
              </a:ext>
            </a:extLst>
          </p:cNvPr>
          <p:cNvSpPr txBox="1"/>
          <p:nvPr/>
        </p:nvSpPr>
        <p:spPr>
          <a:xfrm>
            <a:off x="1200838" y="3144363"/>
            <a:ext cx="393302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  <a:latin typeface="Montserrat Medium" panose="00000600000000000000" pitchFamily="2" charset="0"/>
              </a:rPr>
              <a:t>Outreach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Develop &amp; distribute flyers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Meet with community 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Write articles for local newspapers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Develop press packet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Identify media contacts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Send press packet out to media contacts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CB229A-DAA5-4BBC-9000-9A64D3B02A7C}"/>
              </a:ext>
            </a:extLst>
          </p:cNvPr>
          <p:cNvSpPr txBox="1"/>
          <p:nvPr/>
        </p:nvSpPr>
        <p:spPr>
          <a:xfrm>
            <a:off x="7259949" y="3192986"/>
            <a:ext cx="343726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  <a:latin typeface="Montserrat Medium" panose="00000600000000000000" pitchFamily="2" charset="0"/>
              </a:rPr>
              <a:t>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Hire curriculum development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Develop training curriculum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Recruit training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Recruit participants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Provide training sessions</a:t>
            </a:r>
          </a:p>
        </p:txBody>
      </p:sp>
    </p:spTree>
    <p:extLst>
      <p:ext uri="{BB962C8B-B14F-4D97-AF65-F5344CB8AC3E}">
        <p14:creationId xmlns:p14="http://schemas.microsoft.com/office/powerpoint/2010/main" val="3257402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outputs:</a:t>
            </a:r>
            <a:br>
              <a:rPr lang="en-US" sz="4800" dirty="0">
                <a:latin typeface="Crimson Text" panose="02000503000000000000" pitchFamily="2" charset="0"/>
              </a:rPr>
            </a:br>
            <a:r>
              <a:rPr lang="en-US" sz="3100" dirty="0">
                <a:latin typeface="Montserrat Medium" panose="00000600000000000000" pitchFamily="2" charset="0"/>
              </a:rPr>
              <a:t>What is the program  producing?</a:t>
            </a:r>
            <a:endParaRPr lang="en-US" sz="3100" dirty="0">
              <a:latin typeface="Crimson Text" panose="02000503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2093976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5575049B-5766-48CE-8C93-DC1A143324EF}"/>
              </a:ext>
            </a:extLst>
          </p:cNvPr>
          <p:cNvSpPr/>
          <p:nvPr/>
        </p:nvSpPr>
        <p:spPr>
          <a:xfrm>
            <a:off x="1065916" y="2522863"/>
            <a:ext cx="2065661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641F6813-CAEE-474B-A835-40CE6D2FDDBC}"/>
              </a:ext>
            </a:extLst>
          </p:cNvPr>
          <p:cNvSpPr/>
          <p:nvPr/>
        </p:nvSpPr>
        <p:spPr>
          <a:xfrm>
            <a:off x="7128389" y="4175381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D3C81C2C-3C51-4FE4-8570-13173424D1E8}"/>
              </a:ext>
            </a:extLst>
          </p:cNvPr>
          <p:cNvSpPr/>
          <p:nvPr/>
        </p:nvSpPr>
        <p:spPr>
          <a:xfrm>
            <a:off x="3064322" y="4164352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8B4FA729-1B01-4B21-BB6F-96929B366CCC}"/>
              </a:ext>
            </a:extLst>
          </p:cNvPr>
          <p:cNvSpPr/>
          <p:nvPr/>
        </p:nvSpPr>
        <p:spPr>
          <a:xfrm>
            <a:off x="5062728" y="2522863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FF5F7312-F766-44DC-97F3-55C0E1A30F1A}"/>
              </a:ext>
            </a:extLst>
          </p:cNvPr>
          <p:cNvSpPr/>
          <p:nvPr/>
        </p:nvSpPr>
        <p:spPr>
          <a:xfrm>
            <a:off x="9194933" y="2602738"/>
            <a:ext cx="2066544" cy="165251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A0BD19-36D9-4D1F-82F6-4C829F23ED04}"/>
              </a:ext>
            </a:extLst>
          </p:cNvPr>
          <p:cNvSpPr txBox="1"/>
          <p:nvPr/>
        </p:nvSpPr>
        <p:spPr>
          <a:xfrm>
            <a:off x="1200871" y="2736501"/>
            <a:ext cx="17957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# of training workshops held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050CEF-B677-41D3-960A-EC84B18362A0}"/>
              </a:ext>
            </a:extLst>
          </p:cNvPr>
          <p:cNvSpPr txBox="1"/>
          <p:nvPr/>
        </p:nvSpPr>
        <p:spPr>
          <a:xfrm>
            <a:off x="3287854" y="4309142"/>
            <a:ext cx="1619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# of policy briefings conducted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1BC495-88A6-4C0E-B811-83C681CB6F04}"/>
              </a:ext>
            </a:extLst>
          </p:cNvPr>
          <p:cNvSpPr txBox="1"/>
          <p:nvPr/>
        </p:nvSpPr>
        <p:spPr>
          <a:xfrm>
            <a:off x="5063169" y="2828833"/>
            <a:ext cx="2065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Oswald" pitchFamily="2" charset="0"/>
              </a:rPr>
              <a:t># of participants attending each workshop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17BACE-406D-4FDF-9C3E-46A820454CC2}"/>
              </a:ext>
            </a:extLst>
          </p:cNvPr>
          <p:cNvSpPr txBox="1"/>
          <p:nvPr/>
        </p:nvSpPr>
        <p:spPr>
          <a:xfrm>
            <a:off x="9319901" y="2736499"/>
            <a:ext cx="18166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# of partnerships formed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C9E3AE-2406-4DE3-9AC1-4B7F8F5E300C}"/>
              </a:ext>
            </a:extLst>
          </p:cNvPr>
          <p:cNvSpPr txBox="1"/>
          <p:nvPr/>
        </p:nvSpPr>
        <p:spPr>
          <a:xfrm>
            <a:off x="7191257" y="4309142"/>
            <a:ext cx="1940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# of press packets disseminated</a:t>
            </a:r>
          </a:p>
        </p:txBody>
      </p:sp>
    </p:spTree>
    <p:extLst>
      <p:ext uri="{BB962C8B-B14F-4D97-AF65-F5344CB8AC3E}">
        <p14:creationId xmlns:p14="http://schemas.microsoft.com/office/powerpoint/2010/main" val="1722998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outcomes: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WHAT difference is the program making?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endParaRPr lang="en-US" sz="1100" dirty="0">
              <a:latin typeface="Oswald" pitchFamily="2" charset="0"/>
            </a:endParaRPr>
          </a:p>
          <a:p>
            <a:pPr marL="0" indent="0" algn="ctr">
              <a:buNone/>
            </a:pPr>
            <a:r>
              <a:rPr lang="en-US" sz="3600" u="sng" dirty="0">
                <a:latin typeface="Oswald" pitchFamily="2" charset="0"/>
              </a:rPr>
              <a:t>Outcomes are about change</a:t>
            </a:r>
            <a:r>
              <a:rPr lang="en-US" sz="3600" dirty="0">
                <a:latin typeface="Oswald" pitchFamily="2" charset="0"/>
              </a:rPr>
              <a:t>!</a:t>
            </a:r>
            <a:endParaRPr lang="en-US" sz="850" dirty="0">
              <a:latin typeface="Oswald" pitchFamily="2" charset="0"/>
            </a:endParaRPr>
          </a:p>
          <a:p>
            <a:pPr lvl="2">
              <a:lnSpc>
                <a:spcPct val="100000"/>
              </a:lnSpc>
            </a:pPr>
            <a:endParaRPr lang="en-US" sz="2600" dirty="0">
              <a:latin typeface="Montserrat Medium" panose="00000600000000000000" pitchFamily="2" charset="0"/>
            </a:endParaRP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New knowledge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Increased skills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Changed attitudes or values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Modified behavior/practice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Changed conditions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29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Types of outcomes: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CE1F3A5-F763-4E6C-A94E-6C8B9CD354D2}"/>
              </a:ext>
            </a:extLst>
          </p:cNvPr>
          <p:cNvSpPr/>
          <p:nvPr/>
        </p:nvSpPr>
        <p:spPr>
          <a:xfrm>
            <a:off x="3484260" y="3614409"/>
            <a:ext cx="2468880" cy="2468880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7D288AA-E16E-4E31-8119-C1B3EA4A6A4E}"/>
              </a:ext>
            </a:extLst>
          </p:cNvPr>
          <p:cNvSpPr/>
          <p:nvPr/>
        </p:nvSpPr>
        <p:spPr>
          <a:xfrm>
            <a:off x="982216" y="2274425"/>
            <a:ext cx="2468880" cy="246888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82EDFFA-D9FF-4264-AEBB-FEE47FFAF841}"/>
              </a:ext>
            </a:extLst>
          </p:cNvPr>
          <p:cNvSpPr/>
          <p:nvPr/>
        </p:nvSpPr>
        <p:spPr>
          <a:xfrm>
            <a:off x="6047429" y="2269783"/>
            <a:ext cx="2468880" cy="2468880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564CCF-63FA-497C-8C27-2587A3C16F4F}"/>
              </a:ext>
            </a:extLst>
          </p:cNvPr>
          <p:cNvSpPr/>
          <p:nvPr/>
        </p:nvSpPr>
        <p:spPr>
          <a:xfrm>
            <a:off x="8610598" y="3504223"/>
            <a:ext cx="2468880" cy="246888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AA2DD1-F51A-4B41-877B-D5E551069A9B}"/>
              </a:ext>
            </a:extLst>
          </p:cNvPr>
          <p:cNvSpPr txBox="1"/>
          <p:nvPr/>
        </p:nvSpPr>
        <p:spPr>
          <a:xfrm>
            <a:off x="1187312" y="2604886"/>
            <a:ext cx="20024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CLIENT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OR INDIVIDUAL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935786-8F04-464B-9D2B-DFD2DE2EB5A2}"/>
              </a:ext>
            </a:extLst>
          </p:cNvPr>
          <p:cNvSpPr txBox="1"/>
          <p:nvPr/>
        </p:nvSpPr>
        <p:spPr>
          <a:xfrm>
            <a:off x="6332417" y="3211835"/>
            <a:ext cx="1898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SYSTEMIC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10D73475-6371-43FB-9EFE-1701BC2A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819B52-178A-4376-B4BE-FDBF00A469DE}"/>
              </a:ext>
            </a:extLst>
          </p:cNvPr>
          <p:cNvSpPr txBox="1"/>
          <p:nvPr/>
        </p:nvSpPr>
        <p:spPr>
          <a:xfrm>
            <a:off x="3676086" y="3953833"/>
            <a:ext cx="20852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FAMILY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OR 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A3139C-33D6-4B68-BBF4-2ECB5C56CDCC}"/>
              </a:ext>
            </a:extLst>
          </p:cNvPr>
          <p:cNvSpPr txBox="1"/>
          <p:nvPr/>
        </p:nvSpPr>
        <p:spPr>
          <a:xfrm>
            <a:off x="8433883" y="4477053"/>
            <a:ext cx="2848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Oswald" pitchFamily="2" charset="0"/>
              </a:rPr>
              <a:t>ORGANIZATIONAL</a:t>
            </a:r>
          </a:p>
        </p:txBody>
      </p:sp>
    </p:spTree>
    <p:extLst>
      <p:ext uri="{BB962C8B-B14F-4D97-AF65-F5344CB8AC3E}">
        <p14:creationId xmlns:p14="http://schemas.microsoft.com/office/powerpoint/2010/main" val="4001423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CHAIN OF OUTCOMES:</a:t>
            </a:r>
            <a:br>
              <a:rPr lang="en-US" sz="4800" dirty="0">
                <a:latin typeface="Crimson Text" panose="02000503000000000000" pitchFamily="2" charset="0"/>
              </a:rPr>
            </a:br>
            <a:endParaRPr lang="en-US" sz="31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1EA5-F83E-4AFB-8729-F83F8CA4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Oswald" pitchFamily="2" charset="0"/>
              </a:rPr>
              <a:t>Short Term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The most direct results of activities and outputs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Generally achievable in less than one year (learning)</a:t>
            </a:r>
            <a:endParaRPr lang="en-US" sz="2400" b="1" dirty="0">
              <a:latin typeface="Montserrat Medium" panose="00000600000000000000" pitchFamily="2" charset="0"/>
            </a:endParaRPr>
          </a:p>
          <a:p>
            <a:r>
              <a:rPr lang="en-US" sz="3200" dirty="0">
                <a:latin typeface="Oswald" pitchFamily="2" charset="0"/>
              </a:rPr>
              <a:t>Intermediate Term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Link a program’s short-term outcomes to long-term outcomes</a:t>
            </a:r>
          </a:p>
          <a:p>
            <a:r>
              <a:rPr lang="en-US" sz="3200" dirty="0">
                <a:latin typeface="Oswald" pitchFamily="2" charset="0"/>
              </a:rPr>
              <a:t>Long Term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Result from the achievement of short and intermediate term outcomes and often take a longer time to achieve</a:t>
            </a:r>
          </a:p>
          <a:p>
            <a:endParaRPr lang="en-US" sz="2600" b="1" dirty="0">
              <a:latin typeface="Montserrat Medium" panose="00000600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1614963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5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25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39" name="Rectangle 2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40" name="Group 31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1" name="Oval 3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2" name="Rectangle 3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6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EABE90-C732-4184-BE50-9058C27D5BFC}"/>
              </a:ext>
            </a:extLst>
          </p:cNvPr>
          <p:cNvSpPr txBox="1"/>
          <p:nvPr/>
        </p:nvSpPr>
        <p:spPr>
          <a:xfrm>
            <a:off x="5617886" y="725394"/>
            <a:ext cx="6115078" cy="5407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4000" dirty="0">
                <a:latin typeface="Oswald" pitchFamily="2" charset="0"/>
              </a:rPr>
              <a:t>“It wasn’t so long ago, that when I would see the words ‘measurable outcomes’ on a grant proposal, I would experience a wave of nausea and anxiety.”</a:t>
            </a:r>
          </a:p>
          <a:p>
            <a:pPr indent="-182880" algn="r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sz="2400" dirty="0">
              <a:latin typeface="Montserrat Medium" panose="00000600000000000000" pitchFamily="2" charset="0"/>
            </a:endParaRPr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2400" i="1" dirty="0">
                <a:latin typeface="Montserrat Medium" panose="00000600000000000000" pitchFamily="2" charset="0"/>
              </a:rPr>
              <a:t>Deborah Bedwell, </a:t>
            </a:r>
            <a:r>
              <a:rPr lang="en-US" sz="2400" i="1" u="sng" dirty="0">
                <a:latin typeface="Montserrat Medium" panose="00000600000000000000" pitchFamily="2" charset="0"/>
              </a:rPr>
              <a:t>Measuring Joy:</a:t>
            </a:r>
          </a:p>
          <a:p>
            <a:pPr algn="r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2400" i="1" u="sng" dirty="0">
                <a:latin typeface="Montserrat Medium" panose="00000600000000000000" pitchFamily="2" charset="0"/>
              </a:rPr>
              <a:t>Evaluation at Baltimore Clayworks</a:t>
            </a:r>
            <a:endParaRPr lang="en-US" sz="2400" i="1" dirty="0">
              <a:latin typeface="Montserrat Medium" panose="00000600000000000000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51932-A8FA-499E-A34C-2197FE37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81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2896C-2E0C-4130-9773-30B7D76AD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480"/>
            <a:ext cx="10058400" cy="71323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400" u="sng" dirty="0">
                <a:latin typeface="Crimson Text" panose="02000503000000000000" pitchFamily="2" charset="0"/>
              </a:rPr>
              <a:t>Chain of outcomes example:</a:t>
            </a:r>
            <a:br>
              <a:rPr lang="en-US" sz="4400" u="sng" dirty="0">
                <a:latin typeface="Crimson Text" panose="02000503000000000000" pitchFamily="2" charset="0"/>
              </a:rPr>
            </a:br>
            <a:endParaRPr lang="en-US" sz="4400" dirty="0">
              <a:latin typeface="Crimson Text" panose="02000503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4D1E74-D626-4F70-B51A-97FDE518035E}"/>
              </a:ext>
            </a:extLst>
          </p:cNvPr>
          <p:cNvSpPr txBox="1"/>
          <p:nvPr/>
        </p:nvSpPr>
        <p:spPr>
          <a:xfrm>
            <a:off x="1066800" y="1089963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Montserrat Medium" panose="00000600000000000000" pitchFamily="2" charset="0"/>
              </a:rPr>
              <a:t>Program</a:t>
            </a:r>
            <a:r>
              <a:rPr lang="en-US" sz="1600" dirty="0">
                <a:latin typeface="Montserrat Medium" panose="00000600000000000000" pitchFamily="2" charset="0"/>
              </a:rPr>
              <a:t>: Dental Clinic</a:t>
            </a:r>
          </a:p>
          <a:p>
            <a:r>
              <a:rPr lang="en-US" sz="1600" i="1" dirty="0">
                <a:latin typeface="Montserrat Medium" panose="00000600000000000000" pitchFamily="2" charset="0"/>
              </a:rPr>
              <a:t>Project Goal</a:t>
            </a:r>
            <a:r>
              <a:rPr lang="en-US" sz="1600" dirty="0">
                <a:latin typeface="Montserrat Medium" panose="00000600000000000000" pitchFamily="2" charset="0"/>
              </a:rPr>
              <a:t>: To improve the oral health of low-income children who receive primary care in a community health center.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AB7ED69-4B30-4F44-AFC2-C983E9CC5D04}"/>
              </a:ext>
            </a:extLst>
          </p:cNvPr>
          <p:cNvSpPr/>
          <p:nvPr/>
        </p:nvSpPr>
        <p:spPr>
          <a:xfrm>
            <a:off x="996309" y="2198108"/>
            <a:ext cx="1828800" cy="3931920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31C7C4-3D1E-4008-AA35-A8171D7D4EA9}"/>
              </a:ext>
            </a:extLst>
          </p:cNvPr>
          <p:cNvSpPr/>
          <p:nvPr/>
        </p:nvSpPr>
        <p:spPr>
          <a:xfrm>
            <a:off x="3153893" y="2198108"/>
            <a:ext cx="1828800" cy="3931920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BB910-17B6-45BE-9682-9E31CCF4080B}"/>
              </a:ext>
            </a:extLst>
          </p:cNvPr>
          <p:cNvSpPr txBox="1"/>
          <p:nvPr/>
        </p:nvSpPr>
        <p:spPr>
          <a:xfrm>
            <a:off x="1124325" y="2265244"/>
            <a:ext cx="1645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Oswald" pitchFamily="2" charset="0"/>
              </a:rPr>
              <a:t>ACTIVITIES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3D455C-8BC0-43B3-8F46-0A756A2518BB}"/>
              </a:ext>
            </a:extLst>
          </p:cNvPr>
          <p:cNvSpPr txBox="1"/>
          <p:nvPr/>
        </p:nvSpPr>
        <p:spPr>
          <a:xfrm>
            <a:off x="1046791" y="2732490"/>
            <a:ext cx="17501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Training regarding dental health for families with children which are offered through classes and individual consultations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Dental cleanings, office surgeries, and consultations offered for children of low- income families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A9D028-7F1C-4929-8404-A19A7654530E}"/>
              </a:ext>
            </a:extLst>
          </p:cNvPr>
          <p:cNvSpPr txBox="1"/>
          <p:nvPr/>
        </p:nvSpPr>
        <p:spPr>
          <a:xfrm>
            <a:off x="3309341" y="2265244"/>
            <a:ext cx="1517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Oswald" pitchFamily="2" charset="0"/>
              </a:rPr>
              <a:t>OUTPUTS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AB86DD-31C2-4321-97D7-2EC59478E412}"/>
              </a:ext>
            </a:extLst>
          </p:cNvPr>
          <p:cNvSpPr txBox="1"/>
          <p:nvPr/>
        </p:nvSpPr>
        <p:spPr>
          <a:xfrm>
            <a:off x="3189930" y="2874937"/>
            <a:ext cx="1828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Training: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12 classes/month on oral health for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12 individual sessions/month on oral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500 information packets on oral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Dental Services: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500 dental cleanings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50 dental surgeries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Oswald" pitchFamily="2" charset="0"/>
              </a:rPr>
              <a:t>500 dental consultations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D10A28D3-BD4A-4F0F-85E7-C4BEC3D5299D}"/>
              </a:ext>
            </a:extLst>
          </p:cNvPr>
          <p:cNvSpPr/>
          <p:nvPr/>
        </p:nvSpPr>
        <p:spPr>
          <a:xfrm>
            <a:off x="2721156" y="3738750"/>
            <a:ext cx="570933" cy="45593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DB4D8442-04A3-4968-8EC0-C62DBBE3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20</a:t>
            </a:fld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923DB32-C310-4B86-9531-B95E0299BBB5}"/>
              </a:ext>
            </a:extLst>
          </p:cNvPr>
          <p:cNvSpPr/>
          <p:nvPr/>
        </p:nvSpPr>
        <p:spPr>
          <a:xfrm>
            <a:off x="5199697" y="2186309"/>
            <a:ext cx="1828800" cy="39319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08E434A-DCA1-48DC-9A35-66E4080B3337}"/>
              </a:ext>
            </a:extLst>
          </p:cNvPr>
          <p:cNvSpPr/>
          <p:nvPr/>
        </p:nvSpPr>
        <p:spPr>
          <a:xfrm>
            <a:off x="7254477" y="2198108"/>
            <a:ext cx="1828800" cy="3931920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AF4C5FF-79B3-4ACD-B4FC-F06E9567DFAC}"/>
              </a:ext>
            </a:extLst>
          </p:cNvPr>
          <p:cNvSpPr/>
          <p:nvPr/>
        </p:nvSpPr>
        <p:spPr>
          <a:xfrm>
            <a:off x="9309257" y="2198108"/>
            <a:ext cx="1828800" cy="393192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853D3B84-0B65-4A24-B10D-E8A93F888F27}"/>
              </a:ext>
            </a:extLst>
          </p:cNvPr>
          <p:cNvSpPr/>
          <p:nvPr/>
        </p:nvSpPr>
        <p:spPr>
          <a:xfrm>
            <a:off x="4890643" y="3708130"/>
            <a:ext cx="570933" cy="45593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1ABFF976-8E5A-418F-9E84-10F30478E3E7}"/>
              </a:ext>
            </a:extLst>
          </p:cNvPr>
          <p:cNvSpPr/>
          <p:nvPr/>
        </p:nvSpPr>
        <p:spPr>
          <a:xfrm>
            <a:off x="6854018" y="3738750"/>
            <a:ext cx="570933" cy="45593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9EE7C8F-272F-47FD-8402-954F417C52E1}"/>
              </a:ext>
            </a:extLst>
          </p:cNvPr>
          <p:cNvSpPr/>
          <p:nvPr/>
        </p:nvSpPr>
        <p:spPr>
          <a:xfrm>
            <a:off x="8909066" y="3738750"/>
            <a:ext cx="570933" cy="45593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318119-76D1-45B3-A983-E7402B7D4C50}"/>
              </a:ext>
            </a:extLst>
          </p:cNvPr>
          <p:cNvSpPr txBox="1"/>
          <p:nvPr/>
        </p:nvSpPr>
        <p:spPr>
          <a:xfrm>
            <a:off x="5355145" y="2307055"/>
            <a:ext cx="1517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chemeClr val="bg1"/>
                </a:solidFill>
                <a:latin typeface="Oswald" pitchFamily="2" charset="0"/>
              </a:rPr>
              <a:t>SHORT-TERM</a:t>
            </a:r>
          </a:p>
          <a:p>
            <a:pPr algn="ctr"/>
            <a:r>
              <a:rPr lang="en-US" sz="1600" u="sng" dirty="0">
                <a:solidFill>
                  <a:schemeClr val="bg1"/>
                </a:solidFill>
                <a:latin typeface="Oswald" pitchFamily="2" charset="0"/>
              </a:rPr>
              <a:t>OUTCOMES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89088F-A302-497F-B37F-8AC861E0AD0E}"/>
              </a:ext>
            </a:extLst>
          </p:cNvPr>
          <p:cNvSpPr txBox="1"/>
          <p:nvPr/>
        </p:nvSpPr>
        <p:spPr>
          <a:xfrm>
            <a:off x="5440472" y="3080994"/>
            <a:ext cx="139089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75% of parents and children are more knowledgeable about oral health and caring for children’s teeth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Indicated by pre/post test of clients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1D6871-9685-4280-8378-C80E282C8AE9}"/>
              </a:ext>
            </a:extLst>
          </p:cNvPr>
          <p:cNvSpPr txBox="1"/>
          <p:nvPr/>
        </p:nvSpPr>
        <p:spPr>
          <a:xfrm>
            <a:off x="7409925" y="2290162"/>
            <a:ext cx="1517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chemeClr val="bg1"/>
                </a:solidFill>
                <a:latin typeface="Oswald" pitchFamily="2" charset="0"/>
              </a:rPr>
              <a:t>INTERMEDIATE-TERM</a:t>
            </a:r>
          </a:p>
          <a:p>
            <a:pPr algn="ctr"/>
            <a:r>
              <a:rPr lang="en-US" sz="1600" u="sng" dirty="0">
                <a:solidFill>
                  <a:schemeClr val="bg1"/>
                </a:solidFill>
                <a:latin typeface="Oswald" pitchFamily="2" charset="0"/>
              </a:rPr>
              <a:t>OUTCOMES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453DF79-C8AD-4858-B50B-C53CCC7E7DD1}"/>
              </a:ext>
            </a:extLst>
          </p:cNvPr>
          <p:cNvSpPr txBox="1"/>
          <p:nvPr/>
        </p:nvSpPr>
        <p:spPr>
          <a:xfrm>
            <a:off x="7468686" y="3225291"/>
            <a:ext cx="1517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50% more children receive high-quality oral health assessment, education and prevention activities during visits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Indicated by client case notes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DED870-80D2-4B26-A223-42EDF48A95C8}"/>
              </a:ext>
            </a:extLst>
          </p:cNvPr>
          <p:cNvSpPr txBox="1"/>
          <p:nvPr/>
        </p:nvSpPr>
        <p:spPr>
          <a:xfrm>
            <a:off x="9451848" y="2316991"/>
            <a:ext cx="1517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solidFill>
                  <a:schemeClr val="bg1"/>
                </a:solidFill>
                <a:latin typeface="Oswald" pitchFamily="2" charset="0"/>
              </a:rPr>
              <a:t>LONG-TERM</a:t>
            </a:r>
          </a:p>
          <a:p>
            <a:pPr algn="ctr"/>
            <a:r>
              <a:rPr lang="en-US" sz="1600" u="sng" dirty="0">
                <a:solidFill>
                  <a:schemeClr val="bg1"/>
                </a:solidFill>
                <a:latin typeface="Oswald" pitchFamily="2" charset="0"/>
              </a:rPr>
              <a:t>OUTCOMES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4FBDF35-64F2-4EBD-B8C3-1BF1541297AD}"/>
              </a:ext>
            </a:extLst>
          </p:cNvPr>
          <p:cNvSpPr txBox="1"/>
          <p:nvPr/>
        </p:nvSpPr>
        <p:spPr>
          <a:xfrm>
            <a:off x="9550076" y="3121159"/>
            <a:ext cx="1517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25% reduced incidents of cavities in children receiving care from the community center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Indicated by self reporting measures one year out from initial service</a:t>
            </a:r>
          </a:p>
        </p:txBody>
      </p:sp>
    </p:spTree>
    <p:extLst>
      <p:ext uri="{BB962C8B-B14F-4D97-AF65-F5344CB8AC3E}">
        <p14:creationId xmlns:p14="http://schemas.microsoft.com/office/powerpoint/2010/main" val="2242007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outcomes: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what is a reasonable level of ambition for an outcome?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endParaRPr lang="en-US" sz="1100" dirty="0">
              <a:latin typeface="Oswald" pitchFamily="2" charset="0"/>
            </a:endParaRPr>
          </a:p>
          <a:p>
            <a:pPr lvl="2">
              <a:lnSpc>
                <a:spcPct val="100000"/>
              </a:lnSpc>
            </a:pPr>
            <a:endParaRPr lang="en-US" sz="900" dirty="0">
              <a:latin typeface="Montserrat Medium" panose="00000600000000000000" pitchFamily="2" charset="0"/>
            </a:endParaRP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Consider your time frame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Consider the scope of your resources and activities</a:t>
            </a:r>
          </a:p>
          <a:p>
            <a:pPr lvl="2">
              <a:lnSpc>
                <a:spcPct val="100000"/>
              </a:lnSpc>
            </a:pPr>
            <a:r>
              <a:rPr lang="en-US" sz="2600" dirty="0">
                <a:latin typeface="Montserrat Medium" panose="00000600000000000000" pitchFamily="2" charset="0"/>
              </a:rPr>
              <a:t>Consider what other factors might influence the achievement of outcomes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en-US" sz="2600" dirty="0">
              <a:latin typeface="Montserrat Medium" panose="00000600000000000000" pitchFamily="2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Oswald" pitchFamily="2" charset="0"/>
              </a:rPr>
              <a:t>Be ambitious but don’t set yourself up for failure!!</a:t>
            </a:r>
            <a:endParaRPr lang="en-US" sz="850" dirty="0">
              <a:latin typeface="Oswald" pitchFamily="2" charset="0"/>
            </a:endParaRPr>
          </a:p>
          <a:p>
            <a:pPr lvl="2">
              <a:lnSpc>
                <a:spcPct val="100000"/>
              </a:lnSpc>
            </a:pPr>
            <a:endParaRPr lang="en-US" sz="2600" dirty="0">
              <a:latin typeface="Montserrat Medium" panose="00000600000000000000" pitchFamily="2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en-US" sz="2600" dirty="0">
              <a:latin typeface="Montserrat Medium" panose="00000600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8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Value of the logic model process:</a:t>
            </a:r>
            <a:br>
              <a:rPr lang="en-US" sz="4800" dirty="0">
                <a:latin typeface="Crimson Text" panose="02000503000000000000" pitchFamily="2" charset="0"/>
              </a:rPr>
            </a:br>
            <a:endParaRPr lang="en-US" sz="31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1EA5-F83E-4AFB-8729-F83F8CA4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>
                <a:latin typeface="Montserrat Medium" panose="00000600000000000000" pitchFamily="2" charset="0"/>
              </a:rPr>
              <a:t>Engages stakeholders</a:t>
            </a:r>
          </a:p>
          <a:p>
            <a:r>
              <a:rPr lang="en-US" sz="2600" dirty="0">
                <a:latin typeface="Montserrat Medium" panose="00000600000000000000" pitchFamily="2" charset="0"/>
              </a:rPr>
              <a:t>Clarifies program theory and fills in the gaps</a:t>
            </a:r>
          </a:p>
          <a:p>
            <a:r>
              <a:rPr lang="en-US" sz="2600" dirty="0">
                <a:latin typeface="Montserrat Medium" panose="00000600000000000000" pitchFamily="2" charset="0"/>
              </a:rPr>
              <a:t>Builds ownership of the program</a:t>
            </a:r>
          </a:p>
          <a:p>
            <a:r>
              <a:rPr lang="en-US" sz="2600" dirty="0">
                <a:latin typeface="Montserrat Medium" panose="00000600000000000000" pitchFamily="2" charset="0"/>
              </a:rPr>
              <a:t>Builds common understanding about the program, especially about the relationship between actions and results</a:t>
            </a:r>
          </a:p>
          <a:p>
            <a:r>
              <a:rPr lang="en-US" sz="2600" dirty="0">
                <a:latin typeface="Montserrat Medium" panose="00000600000000000000" pitchFamily="2" charset="0"/>
              </a:rPr>
              <a:t>Sets clear focus on what result is desired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1614963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85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Using your logic model for evaluation:</a:t>
            </a:r>
            <a:br>
              <a:rPr lang="en-US" sz="4800" dirty="0">
                <a:latin typeface="Crimson Text" panose="02000503000000000000" pitchFamily="2" charset="0"/>
              </a:rPr>
            </a:br>
            <a:endParaRPr lang="en-US" sz="31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1EA5-F83E-4AFB-8729-F83F8CA4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Oswald" pitchFamily="2" charset="0"/>
              </a:rPr>
              <a:t>Evaluation is the process of asking and answering questions:</a:t>
            </a:r>
          </a:p>
          <a:p>
            <a:pPr marL="0" indent="0" algn="ctr">
              <a:buNone/>
            </a:pPr>
            <a:endParaRPr lang="en-US" sz="3200" dirty="0">
              <a:latin typeface="Oswald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1614963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23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06EFC60-099A-405A-8C9E-ED23BD058464}"/>
              </a:ext>
            </a:extLst>
          </p:cNvPr>
          <p:cNvSpPr/>
          <p:nvPr/>
        </p:nvSpPr>
        <p:spPr>
          <a:xfrm>
            <a:off x="1271016" y="2947476"/>
            <a:ext cx="2743200" cy="2011680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F933BE-0328-494A-802B-53A967D45212}"/>
              </a:ext>
            </a:extLst>
          </p:cNvPr>
          <p:cNvSpPr/>
          <p:nvPr/>
        </p:nvSpPr>
        <p:spPr>
          <a:xfrm>
            <a:off x="4724400" y="2999232"/>
            <a:ext cx="2743200" cy="201168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8505EB-EA52-4116-86C5-9879E27776AC}"/>
              </a:ext>
            </a:extLst>
          </p:cNvPr>
          <p:cNvSpPr/>
          <p:nvPr/>
        </p:nvSpPr>
        <p:spPr>
          <a:xfrm>
            <a:off x="8177784" y="2999232"/>
            <a:ext cx="2743200" cy="2011680"/>
          </a:xfrm>
          <a:prstGeom prst="ellipse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CFC490-6B1D-405B-91F3-CF22F3AC1DDA}"/>
              </a:ext>
            </a:extLst>
          </p:cNvPr>
          <p:cNvSpPr txBox="1"/>
          <p:nvPr/>
        </p:nvSpPr>
        <p:spPr>
          <a:xfrm>
            <a:off x="1714500" y="3168486"/>
            <a:ext cx="1856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Montserrat Medium" panose="00000600000000000000" pitchFamily="2" charset="0"/>
              </a:rPr>
              <a:t>What did you do?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173B4D-DA9E-4A9E-96F7-8928B84FD47E}"/>
              </a:ext>
            </a:extLst>
          </p:cNvPr>
          <p:cNvSpPr txBox="1"/>
          <p:nvPr/>
        </p:nvSpPr>
        <p:spPr>
          <a:xfrm>
            <a:off x="5028438" y="3220242"/>
            <a:ext cx="21351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Montserrat Medium" panose="00000600000000000000" pitchFamily="2" charset="0"/>
              </a:rPr>
              <a:t>How well did you do it?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75C223-90F4-487C-80C2-FE97F776DF97}"/>
              </a:ext>
            </a:extLst>
          </p:cNvPr>
          <p:cNvSpPr txBox="1"/>
          <p:nvPr/>
        </p:nvSpPr>
        <p:spPr>
          <a:xfrm>
            <a:off x="8507730" y="3136392"/>
            <a:ext cx="2083308" cy="173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Montserrat Medium" panose="00000600000000000000" pitchFamily="2" charset="0"/>
              </a:rPr>
              <a:t>What did you achieve?</a:t>
            </a:r>
          </a:p>
        </p:txBody>
      </p:sp>
    </p:spTree>
    <p:extLst>
      <p:ext uri="{BB962C8B-B14F-4D97-AF65-F5344CB8AC3E}">
        <p14:creationId xmlns:p14="http://schemas.microsoft.com/office/powerpoint/2010/main" val="4109009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Outcome indicators: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952" y="2320412"/>
            <a:ext cx="10369296" cy="3851787"/>
          </a:xfrm>
        </p:spPr>
        <p:txBody>
          <a:bodyPr>
            <a:normAutofit/>
          </a:bodyPr>
          <a:lstStyle/>
          <a:p>
            <a:endParaRPr lang="en-US" sz="1100" dirty="0">
              <a:latin typeface="Oswald" pitchFamily="2" charset="0"/>
            </a:endParaRPr>
          </a:p>
          <a:p>
            <a:pPr lvl="2">
              <a:lnSpc>
                <a:spcPct val="100000"/>
              </a:lnSpc>
            </a:pPr>
            <a:endParaRPr lang="en-US" sz="900" dirty="0">
              <a:latin typeface="Montserrat Medium" panose="00000600000000000000" pitchFamily="2" charset="0"/>
            </a:endParaRPr>
          </a:p>
          <a:p>
            <a:pPr lvl="2">
              <a:lnSpc>
                <a:spcPct val="100000"/>
              </a:lnSpc>
            </a:pPr>
            <a:r>
              <a:rPr lang="en-US" sz="3200" dirty="0">
                <a:latin typeface="Montserrat Medium" panose="00000600000000000000" pitchFamily="2" charset="0"/>
              </a:rPr>
              <a:t>Indicators are the specific and measurable characteristics or changes that represent achievement of an outcome.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en-US" sz="3200" dirty="0">
              <a:latin typeface="Montserrat Medium" panose="00000600000000000000" pitchFamily="2" charset="0"/>
            </a:endParaRPr>
          </a:p>
          <a:p>
            <a:pPr lvl="2">
              <a:lnSpc>
                <a:spcPct val="100000"/>
              </a:lnSpc>
            </a:pPr>
            <a:r>
              <a:rPr lang="en-US" sz="3200" dirty="0">
                <a:latin typeface="Montserrat Medium" panose="00000600000000000000" pitchFamily="2" charset="0"/>
              </a:rPr>
              <a:t>Indicators are measurable and observable and answer the question: How will I know it?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en-US" sz="2600" dirty="0">
              <a:latin typeface="Montserrat Medium" panose="00000600000000000000" pitchFamily="2" charset="0"/>
            </a:endParaRPr>
          </a:p>
          <a:p>
            <a:pPr lvl="2">
              <a:lnSpc>
                <a:spcPct val="100000"/>
              </a:lnSpc>
            </a:pPr>
            <a:endParaRPr lang="en-US" sz="2600" dirty="0">
              <a:latin typeface="Montserrat Medium" panose="00000600000000000000" pitchFamily="2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en-US" sz="2600" dirty="0">
              <a:latin typeface="Montserrat Medium" panose="00000600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82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Indicators are…</a:t>
            </a:r>
            <a:br>
              <a:rPr lang="en-US" sz="4800" dirty="0">
                <a:latin typeface="Crimson Text" panose="02000503000000000000" pitchFamily="2" charset="0"/>
              </a:rPr>
            </a:br>
            <a:endParaRPr lang="en-US" sz="31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1EA5-F83E-4AFB-8729-F83F8CA49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31136"/>
            <a:ext cx="10058400" cy="4050792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Montserrat Medium" panose="00000600000000000000" pitchFamily="2" charset="0"/>
              </a:rPr>
              <a:t>Direct</a:t>
            </a:r>
          </a:p>
          <a:p>
            <a:r>
              <a:rPr lang="en-US" sz="3200" dirty="0">
                <a:latin typeface="Montserrat Medium" panose="00000600000000000000" pitchFamily="2" charset="0"/>
              </a:rPr>
              <a:t>Meaningful</a:t>
            </a:r>
          </a:p>
          <a:p>
            <a:r>
              <a:rPr lang="en-US" sz="3200" dirty="0">
                <a:latin typeface="Montserrat Medium" panose="00000600000000000000" pitchFamily="2" charset="0"/>
              </a:rPr>
              <a:t>Useful</a:t>
            </a:r>
          </a:p>
          <a:p>
            <a:r>
              <a:rPr lang="en-US" sz="3200" dirty="0">
                <a:latin typeface="Montserrat Medium" panose="00000600000000000000" pitchFamily="2" charset="0"/>
              </a:rPr>
              <a:t>Practical to collect</a:t>
            </a:r>
          </a:p>
          <a:p>
            <a:r>
              <a:rPr lang="en-US" sz="3200" dirty="0">
                <a:latin typeface="Montserrat Medium" panose="00000600000000000000" pitchFamily="2" charset="0"/>
              </a:rPr>
              <a:t>Sometimes more than one is necessary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1614963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94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Outcomes vs. indicators: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26</a:t>
            </a:fld>
            <a:endParaRPr lang="en-US" dirty="0"/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18A1133A-194B-4584-8D07-153F1E84632D}"/>
              </a:ext>
            </a:extLst>
          </p:cNvPr>
          <p:cNvSpPr/>
          <p:nvPr/>
        </p:nvSpPr>
        <p:spPr>
          <a:xfrm>
            <a:off x="984505" y="2875733"/>
            <a:ext cx="4457829" cy="2924661"/>
          </a:xfrm>
          <a:prstGeom prst="round2Diag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5F7B30-53E9-4A3A-B2B3-C5CF98B96B2C}"/>
              </a:ext>
            </a:extLst>
          </p:cNvPr>
          <p:cNvSpPr txBox="1"/>
          <p:nvPr/>
        </p:nvSpPr>
        <p:spPr>
          <a:xfrm>
            <a:off x="4084253" y="2114489"/>
            <a:ext cx="40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Oswald" pitchFamily="2" charset="0"/>
              </a:rPr>
              <a:t>What’s the difference?</a:t>
            </a:r>
            <a:endParaRPr lang="en-US" sz="3200" dirty="0">
              <a:latin typeface="Oswald" pitchFamily="2" charset="0"/>
            </a:endParaRPr>
          </a:p>
        </p:txBody>
      </p:sp>
      <p:sp>
        <p:nvSpPr>
          <p:cNvPr id="19" name="Rectangle: Diagonal Corners Rounded 18">
            <a:extLst>
              <a:ext uri="{FF2B5EF4-FFF2-40B4-BE49-F238E27FC236}">
                <a16:creationId xmlns:a16="http://schemas.microsoft.com/office/drawing/2014/main" id="{3F3CE619-674B-4591-A5E6-B8AA0E3355AD}"/>
              </a:ext>
            </a:extLst>
          </p:cNvPr>
          <p:cNvSpPr/>
          <p:nvPr/>
        </p:nvSpPr>
        <p:spPr>
          <a:xfrm>
            <a:off x="6749667" y="2875734"/>
            <a:ext cx="4457829" cy="2924661"/>
          </a:xfrm>
          <a:prstGeom prst="round2Diag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642D0E-9F2D-421F-A347-6B13CBEEB204}"/>
              </a:ext>
            </a:extLst>
          </p:cNvPr>
          <p:cNvSpPr txBox="1"/>
          <p:nvPr/>
        </p:nvSpPr>
        <p:spPr>
          <a:xfrm>
            <a:off x="1200838" y="3144363"/>
            <a:ext cx="393302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  <a:latin typeface="Montserrat Medium" panose="00000600000000000000" pitchFamily="2" charset="0"/>
              </a:rPr>
              <a:t>Outcome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Medical providers demonstrate accurate health assessment, education, and prevention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Increased access to primary care physicians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Increased provider participation in network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CB229A-DAA5-4BBC-9000-9A64D3B02A7C}"/>
              </a:ext>
            </a:extLst>
          </p:cNvPr>
          <p:cNvSpPr txBox="1"/>
          <p:nvPr/>
        </p:nvSpPr>
        <p:spPr>
          <a:xfrm>
            <a:off x="7259949" y="3192986"/>
            <a:ext cx="343726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solidFill>
                  <a:schemeClr val="bg1"/>
                </a:solidFill>
                <a:latin typeface="Montserrat Medium" panose="00000600000000000000" pitchFamily="2" charset="0"/>
              </a:rPr>
              <a:t>Indicator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# or % of medical providers observed by participating dentist to demonstrate these things accurately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# or % increase in clients who have a PCP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Montserrat Medium" panose="00000600000000000000" pitchFamily="2" charset="0"/>
              </a:rPr>
              <a:t># and type of providers in network</a:t>
            </a:r>
          </a:p>
        </p:txBody>
      </p:sp>
    </p:spTree>
    <p:extLst>
      <p:ext uri="{BB962C8B-B14F-4D97-AF65-F5344CB8AC3E}">
        <p14:creationId xmlns:p14="http://schemas.microsoft.com/office/powerpoint/2010/main" val="967538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Putting together an </a:t>
            </a:r>
            <a:br>
              <a:rPr lang="en-US" sz="4800" dirty="0">
                <a:latin typeface="Crimson Text" panose="02000503000000000000" pitchFamily="2" charset="0"/>
              </a:rPr>
            </a:br>
            <a:r>
              <a:rPr lang="en-US" sz="4800" dirty="0">
                <a:latin typeface="Crimson Text" panose="02000503000000000000" pitchFamily="2" charset="0"/>
              </a:rPr>
              <a:t>evaluation plan:</a:t>
            </a:r>
            <a:br>
              <a:rPr lang="en-US" sz="4800" dirty="0">
                <a:latin typeface="Crimson Text" panose="02000503000000000000" pitchFamily="2" charset="0"/>
              </a:rPr>
            </a:br>
            <a:endParaRPr lang="en-US" sz="31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1EA5-F83E-4AFB-8729-F83F8CA49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77440"/>
            <a:ext cx="10058400" cy="312162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Oswald" pitchFamily="2" charset="0"/>
              </a:rPr>
              <a:t>The “what”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The indicators</a:t>
            </a:r>
            <a:endParaRPr lang="en-US" sz="2400" b="1" dirty="0">
              <a:latin typeface="Montserrat Medium" panose="00000600000000000000" pitchFamily="2" charset="0"/>
            </a:endParaRPr>
          </a:p>
          <a:p>
            <a:r>
              <a:rPr lang="en-US" sz="3200" dirty="0">
                <a:latin typeface="Oswald" pitchFamily="2" charset="0"/>
              </a:rPr>
              <a:t>The “how”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The data collection instruments and evaluation design</a:t>
            </a:r>
          </a:p>
          <a:p>
            <a:r>
              <a:rPr lang="en-US" sz="3200" dirty="0">
                <a:latin typeface="Oswald" pitchFamily="2" charset="0"/>
              </a:rPr>
              <a:t>The “when” and the “who”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The data collection plan</a:t>
            </a:r>
          </a:p>
          <a:p>
            <a:endParaRPr lang="en-US" sz="2600" b="1" dirty="0">
              <a:latin typeface="Montserrat Medium" panose="00000600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1614963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77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8B5A2C-9351-46DA-8490-B962B9842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Montserrat Medium" panose="00000600000000000000" pitchFamily="2" charset="0"/>
              </a:rPr>
              <a:t>Tips for Using your logic model for the Trinity grant application?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3DF99-07E4-4925-9B78-15BD2B355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67301"/>
            <a:ext cx="10058400" cy="307454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rimson Text" panose="02000503000000000000" pitchFamily="2" charset="0"/>
              </a:rPr>
              <a:t>To describe your program – using a picture</a:t>
            </a:r>
          </a:p>
          <a:p>
            <a:r>
              <a:rPr lang="en-US" sz="3200" dirty="0">
                <a:latin typeface="Crimson Text" panose="02000503000000000000" pitchFamily="2" charset="0"/>
              </a:rPr>
              <a:t>To make the case for your program</a:t>
            </a:r>
          </a:p>
          <a:p>
            <a:r>
              <a:rPr lang="en-US" sz="3200" dirty="0">
                <a:latin typeface="Crimson Text" panose="02000503000000000000" pitchFamily="2" charset="0"/>
              </a:rPr>
              <a:t>To articulate the outcomes and how they connect to your program and how they meet the Trinity Health Foundation’s priorities</a:t>
            </a:r>
          </a:p>
          <a:p>
            <a:r>
              <a:rPr lang="en-US" sz="3200" dirty="0">
                <a:latin typeface="Crimson Text" panose="02000503000000000000" pitchFamily="2" charset="0"/>
              </a:rPr>
              <a:t>To articulate your evaluation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2DD8F-6AAF-443A-BA47-C7FB9789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97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Logic model resources:</a:t>
            </a:r>
            <a:br>
              <a:rPr lang="en-US" sz="4800" dirty="0">
                <a:latin typeface="Crimson Text" panose="02000503000000000000" pitchFamily="2" charset="0"/>
              </a:rPr>
            </a:br>
            <a:endParaRPr lang="en-US" sz="3100" dirty="0">
              <a:latin typeface="Crimson Text" panose="02000503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6800" y="1614963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29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68892DB-05D8-469F-8CDD-B0EB6B309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Oswald" pitchFamily="2" charset="0"/>
              </a:rPr>
              <a:t>Online course on developing logic models and evaluation plans.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Offered by</a:t>
            </a:r>
            <a:r>
              <a:rPr lang="en-US" altLang="en-US" sz="1400" b="1" dirty="0">
                <a:solidFill>
                  <a:srgbClr val="000000"/>
                </a:solidFill>
                <a:latin typeface="Montserrat Medium" panose="00000600000000000000" pitchFamily="2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University of Wisconsin, Extension and designed for the beginner.  (www1.uwex.edu/ces/lmcourse/)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None/>
              <a:defRPr/>
            </a:pPr>
            <a:endParaRPr lang="en-US" altLang="en-US" sz="1400" b="1" dirty="0">
              <a:solidFill>
                <a:srgbClr val="000000"/>
              </a:solidFill>
              <a:latin typeface="Verdana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Oswald" pitchFamily="2" charset="0"/>
              </a:rPr>
              <a:t>Logic Model Overview. 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Also from University of Wisconsin, includes</a:t>
            </a:r>
            <a:r>
              <a:rPr lang="en-US" altLang="en-US" sz="1400" b="1" dirty="0">
                <a:solidFill>
                  <a:srgbClr val="000000"/>
                </a:solidFill>
                <a:latin typeface="Montserrat Medium" panose="00000600000000000000" pitchFamily="2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links to workbooks, PowerPoint presentations, etc.  (www.uwex.edu/ces/pdande/evaluation/evallogicmodel.html)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None/>
              <a:defRPr/>
            </a:pPr>
            <a:endParaRPr lang="en-US" altLang="en-US" sz="1400" b="1" dirty="0">
              <a:solidFill>
                <a:srgbClr val="000000"/>
              </a:solidFill>
              <a:latin typeface="Verdana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Oswald" pitchFamily="2" charset="0"/>
              </a:rPr>
              <a:t>W. K. Kellogg Foundation Logic Model Development Guide.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Clear and concise discussion of the use of logic models.  (www.wkkf.org/Pubs/Tools/Evaluation/Pub3669.pdf)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None/>
              <a:defRPr/>
            </a:pPr>
            <a:endParaRPr lang="en-US" altLang="en-US" sz="1400" dirty="0">
              <a:solidFill>
                <a:srgbClr val="000000"/>
              </a:solidFill>
              <a:latin typeface="Verdana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Oswald" pitchFamily="2" charset="0"/>
              </a:rPr>
              <a:t>Logic Model Tools</a:t>
            </a:r>
            <a:r>
              <a:rPr lang="en-US" altLang="en-US" sz="1600" b="1" dirty="0">
                <a:solidFill>
                  <a:srgbClr val="000000"/>
                </a:solidFill>
                <a:latin typeface="Montserrat Medium" panose="00000600000000000000" pitchFamily="2" charset="0"/>
              </a:rPr>
              <a:t>.</a:t>
            </a:r>
            <a:r>
              <a:rPr lang="en-US" altLang="en-US" sz="1600" dirty="0">
                <a:solidFill>
                  <a:srgbClr val="000000"/>
                </a:solidFill>
                <a:latin typeface="Montserrat Medium" panose="00000600000000000000" pitchFamily="2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A comprehensive list provided by the CDC. (www.cdc.gov/eval/resources.htm#logic%20model)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None/>
              <a:defRPr/>
            </a:pPr>
            <a:endParaRPr lang="en-US" altLang="en-US" sz="1400" b="1" dirty="0">
              <a:solidFill>
                <a:srgbClr val="000000"/>
              </a:solidFill>
              <a:latin typeface="Verdana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Oswald" pitchFamily="2" charset="0"/>
              </a:rPr>
              <a:t>Innovation Network’s Workstation: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an online workstation with evaluation and planning tools designed specifically for nonprofit organizations. (www.innonet.org)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lang="en-US" altLang="en-US" sz="1600" dirty="0">
              <a:solidFill>
                <a:srgbClr val="000000"/>
              </a:solidFill>
              <a:latin typeface="Verdana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A0000"/>
              </a:buClr>
              <a:buSzPct val="75000"/>
              <a:buFont typeface="Wingdings" panose="05000000000000000000" pitchFamily="2" charset="2"/>
              <a:buChar char="n"/>
              <a:defRPr/>
            </a:pPr>
            <a:r>
              <a:rPr lang="en-US" altLang="en-US" sz="1600" b="1" dirty="0">
                <a:solidFill>
                  <a:srgbClr val="000000"/>
                </a:solidFill>
                <a:latin typeface="Oswald" pitchFamily="2" charset="0"/>
              </a:rPr>
              <a:t>Community Tool Box</a:t>
            </a:r>
            <a:r>
              <a:rPr lang="en-US" altLang="en-US" sz="1600" b="1" dirty="0">
                <a:solidFill>
                  <a:srgbClr val="000000"/>
                </a:solidFill>
                <a:latin typeface="Montserrat Medium" panose="00000600000000000000" pitchFamily="2" charset="0"/>
              </a:rPr>
              <a:t>.</a:t>
            </a:r>
            <a:r>
              <a:rPr lang="en-US" altLang="en-US" sz="1600" dirty="0">
                <a:solidFill>
                  <a:srgbClr val="000000"/>
                </a:solidFill>
                <a:latin typeface="Montserrat Medium" panose="00000600000000000000" pitchFamily="2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Montserrat Medium" panose="00000600000000000000" pitchFamily="2" charset="0"/>
              </a:rPr>
              <a:t>ctb.ku.edu/tools/en/sub_section_examples_1877.htm</a:t>
            </a:r>
            <a:endParaRPr lang="en-US" altLang="en-US" sz="1400" b="1" dirty="0">
              <a:solidFill>
                <a:srgbClr val="000000"/>
              </a:solidFill>
              <a:latin typeface="Montserrat Medium" panose="000006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4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2896C-2E0C-4130-9773-30B7D76AD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u="sng" dirty="0">
                <a:latin typeface="Crimson Text" panose="02000503000000000000" pitchFamily="2" charset="0"/>
              </a:rPr>
              <a:t>The purpose of this session</a:t>
            </a:r>
            <a:r>
              <a:rPr lang="en-US" dirty="0">
                <a:latin typeface="Crimson Text" panose="02000503000000000000" pitchFamily="2" charset="0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64A29F-0830-44BD-8780-1825AA5D4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053797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9F7D0-ACCC-4136-BE80-442B7E76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53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7" name="Oval 17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6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7DCE7-80DE-46B1-8E59-26DB30348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81089" y="725394"/>
            <a:ext cx="5142658" cy="54072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7200" dirty="0">
                <a:solidFill>
                  <a:schemeClr val="tx1"/>
                </a:solidFill>
                <a:latin typeface="Crimson Text" panose="02000503000000000000" pitchFamily="2" charset="0"/>
              </a:rPr>
              <a:t>Thank You </a:t>
            </a:r>
          </a:p>
          <a:p>
            <a:pPr algn="ctr">
              <a:lnSpc>
                <a:spcPct val="90000"/>
              </a:lnSpc>
            </a:pPr>
            <a:r>
              <a:rPr lang="en-US" sz="7200" dirty="0">
                <a:solidFill>
                  <a:schemeClr val="tx1"/>
                </a:solidFill>
                <a:latin typeface="Crimson Text" panose="02000503000000000000" pitchFamily="2" charset="0"/>
              </a:rPr>
              <a:t>&amp; </a:t>
            </a:r>
          </a:p>
          <a:p>
            <a:pPr algn="ctr">
              <a:lnSpc>
                <a:spcPct val="90000"/>
              </a:lnSpc>
            </a:pPr>
            <a:r>
              <a:rPr lang="en-US" sz="7200" dirty="0">
                <a:solidFill>
                  <a:schemeClr val="tx1"/>
                </a:solidFill>
                <a:latin typeface="Crimson Text" panose="02000503000000000000" pitchFamily="2" charset="0"/>
              </a:rPr>
              <a:t>Good Luck!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2D8A4E-7057-420F-8569-08B008967B2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816" y="2955732"/>
            <a:ext cx="2764384" cy="94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94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8B5A2C-9351-46DA-8490-B962B9842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>
                <a:latin typeface="Crimson Text" panose="02000503000000000000" pitchFamily="2" charset="0"/>
              </a:rPr>
              <a:t>What is the logic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3DF99-07E4-4925-9B78-15BD2B355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Montserrat Medium" panose="00000600000000000000" pitchFamily="2" charset="0"/>
              </a:rPr>
              <a:t>A picture of your program:  what you are putting into the program, what you are doing, and what you are trying to achieve</a:t>
            </a:r>
          </a:p>
          <a:p>
            <a:r>
              <a:rPr lang="en-US" sz="2400" dirty="0">
                <a:latin typeface="Montserrat Medium" panose="00000600000000000000" pitchFamily="2" charset="0"/>
              </a:rPr>
              <a:t>Clarifies the strategy underlying your program</a:t>
            </a:r>
          </a:p>
          <a:p>
            <a:r>
              <a:rPr lang="en-US" sz="2400" dirty="0">
                <a:latin typeface="Montserrat Medium" panose="00000600000000000000" pitchFamily="2" charset="0"/>
              </a:rPr>
              <a:t>Building a common understanding, especially about the relationship between actions and results</a:t>
            </a:r>
          </a:p>
          <a:p>
            <a:r>
              <a:rPr lang="en-US" sz="2400" dirty="0">
                <a:latin typeface="Montserrat Medium" panose="00000600000000000000" pitchFamily="2" charset="0"/>
              </a:rPr>
              <a:t>Communicates what your program is (and is not) about</a:t>
            </a:r>
          </a:p>
          <a:p>
            <a:r>
              <a:rPr lang="en-US" sz="2400" dirty="0">
                <a:latin typeface="Montserrat Medium" panose="00000600000000000000" pitchFamily="2" charset="0"/>
              </a:rPr>
              <a:t>Forms a basis for evaluation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2DD8F-6AAF-443A-BA47-C7FB9789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81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E610-277E-42C1-8730-8360B867F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latin typeface="Crimson Text" panose="02000503000000000000" pitchFamily="2" charset="0"/>
              </a:rPr>
              <a:t>The logic model</a:t>
            </a:r>
            <a:r>
              <a:rPr lang="en-US" sz="4400" dirty="0">
                <a:latin typeface="Crimson Text" panose="02000503000000000000" pitchFamily="2" charset="0"/>
              </a:rPr>
              <a:t>: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FA880CC-3505-4FD7-9AA3-0358D9D64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87776"/>
              </p:ext>
            </p:extLst>
          </p:nvPr>
        </p:nvGraphicFramePr>
        <p:xfrm>
          <a:off x="1053521" y="2415011"/>
          <a:ext cx="10058400" cy="372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D342790-E121-4717-8C99-B6F7CE7DEFEC}"/>
              </a:ext>
            </a:extLst>
          </p:cNvPr>
          <p:cNvSpPr txBox="1"/>
          <p:nvPr/>
        </p:nvSpPr>
        <p:spPr>
          <a:xfrm>
            <a:off x="1063752" y="155090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Oswald" pitchFamily="2" charset="0"/>
              </a:rPr>
              <a:t>Program: Specific to programs funded by Trinity Health Foundation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B3FEB6-2DE2-4525-8C2C-89C5C7899E05}"/>
              </a:ext>
            </a:extLst>
          </p:cNvPr>
          <p:cNvSpPr txBox="1"/>
          <p:nvPr/>
        </p:nvSpPr>
        <p:spPr>
          <a:xfrm>
            <a:off x="1063752" y="1969746"/>
            <a:ext cx="816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 Medium" panose="00000600000000000000" pitchFamily="2" charset="0"/>
              </a:rPr>
              <a:t>MISSION STATEMENT:  the overall aim or intended impact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9E690DA8-D13C-44DF-B370-DF5569CEB5E7}"/>
              </a:ext>
            </a:extLst>
          </p:cNvPr>
          <p:cNvSpPr/>
          <p:nvPr/>
        </p:nvSpPr>
        <p:spPr>
          <a:xfrm>
            <a:off x="10424598" y="2471266"/>
            <a:ext cx="687323" cy="1762011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AB3592-E1A7-4E29-A85D-CCEBAF8249A9}"/>
              </a:ext>
            </a:extLst>
          </p:cNvPr>
          <p:cNvSpPr txBox="1"/>
          <p:nvPr/>
        </p:nvSpPr>
        <p:spPr>
          <a:xfrm>
            <a:off x="10490386" y="2817000"/>
            <a:ext cx="553998" cy="8373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400" dirty="0">
                <a:latin typeface="Crimson Text" panose="02000503000000000000" pitchFamily="2" charset="0"/>
              </a:rPr>
              <a:t>How?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C00A93FD-93D5-46EC-9C48-4B8EA7F13A93}"/>
              </a:ext>
            </a:extLst>
          </p:cNvPr>
          <p:cNvSpPr/>
          <p:nvPr/>
        </p:nvSpPr>
        <p:spPr>
          <a:xfrm>
            <a:off x="10423724" y="4264678"/>
            <a:ext cx="687323" cy="184053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54229C-7D5D-47D4-9EBB-6167733C5D7D}"/>
              </a:ext>
            </a:extLst>
          </p:cNvPr>
          <p:cNvSpPr txBox="1"/>
          <p:nvPr/>
        </p:nvSpPr>
        <p:spPr>
          <a:xfrm>
            <a:off x="10522037" y="4233277"/>
            <a:ext cx="492443" cy="17217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000" dirty="0">
                <a:latin typeface="Crimson Text" panose="02000503000000000000" pitchFamily="2" charset="0"/>
              </a:rPr>
              <a:t>Why? So what?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74988BD-FA2F-4AD6-A219-9CA110016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3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The logic model: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Different looks &amp; additional components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FD029-ACD2-4812-86EC-FFBB217C3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Montserrat Medium" panose="00000600000000000000" pitchFamily="2" charset="0"/>
              </a:rPr>
              <a:t>Can be a graphic, table, flow chart, or narrative</a:t>
            </a:r>
          </a:p>
          <a:p>
            <a:endParaRPr lang="en-US" sz="2800" dirty="0">
              <a:latin typeface="Montserrat Medium" panose="00000600000000000000" pitchFamily="2" charset="0"/>
            </a:endParaRPr>
          </a:p>
          <a:p>
            <a:r>
              <a:rPr lang="en-US" sz="2800" dirty="0">
                <a:latin typeface="Montserrat Medium" panose="00000600000000000000" pitchFamily="2" charset="0"/>
              </a:rPr>
              <a:t>Can also include information about assumptions, externalities/contextual issues, theories of change, etc.</a:t>
            </a:r>
          </a:p>
          <a:p>
            <a:endParaRPr lang="en-US" dirty="0">
              <a:latin typeface="Montserrat Medium" panose="00000600000000000000" pitchFamily="2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Oswald" pitchFamily="2" charset="0"/>
              </a:rPr>
              <a:t>BUT, fundamentally, the Logic Model is a way to communicate what your program is about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34C07C-8723-4547-9328-CB0F6F42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74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2896C-2E0C-4130-9773-30B7D76AD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480"/>
            <a:ext cx="10058400" cy="71323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400" u="sng" dirty="0">
                <a:latin typeface="Crimson Text" panose="02000503000000000000" pitchFamily="2" charset="0"/>
              </a:rPr>
              <a:t>Logic model example:</a:t>
            </a:r>
            <a:br>
              <a:rPr lang="en-US" sz="4400" u="sng" dirty="0">
                <a:latin typeface="Crimson Text" panose="02000503000000000000" pitchFamily="2" charset="0"/>
              </a:rPr>
            </a:br>
            <a:endParaRPr lang="en-US" sz="4400" dirty="0">
              <a:latin typeface="Crimson Text" panose="02000503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4D1E74-D626-4F70-B51A-97FDE518035E}"/>
              </a:ext>
            </a:extLst>
          </p:cNvPr>
          <p:cNvSpPr txBox="1"/>
          <p:nvPr/>
        </p:nvSpPr>
        <p:spPr>
          <a:xfrm>
            <a:off x="1066800" y="1089963"/>
            <a:ext cx="1005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Montserrat Medium" panose="00000600000000000000" pitchFamily="2" charset="0"/>
              </a:rPr>
              <a:t>Program</a:t>
            </a:r>
            <a:r>
              <a:rPr lang="en-US" dirty="0">
                <a:latin typeface="Montserrat Medium" panose="00000600000000000000" pitchFamily="2" charset="0"/>
              </a:rPr>
              <a:t>: Dental Clinic</a:t>
            </a:r>
          </a:p>
          <a:p>
            <a:r>
              <a:rPr lang="en-US" i="1" dirty="0">
                <a:latin typeface="Montserrat Medium" panose="00000600000000000000" pitchFamily="2" charset="0"/>
              </a:rPr>
              <a:t>Mission Statement</a:t>
            </a:r>
            <a:r>
              <a:rPr lang="en-US" dirty="0">
                <a:latin typeface="Montserrat Medium" panose="00000600000000000000" pitchFamily="2" charset="0"/>
              </a:rPr>
              <a:t>: To improve the oral health of low-income children who receive primary care in a community health center.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0804638-A69C-49A7-BBE1-FE55C35B004E}"/>
              </a:ext>
            </a:extLst>
          </p:cNvPr>
          <p:cNvSpPr/>
          <p:nvPr/>
        </p:nvSpPr>
        <p:spPr>
          <a:xfrm>
            <a:off x="1066800" y="2231134"/>
            <a:ext cx="2157984" cy="3917069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AB7ED69-4B30-4F44-AFC2-C983E9CC5D04}"/>
              </a:ext>
            </a:extLst>
          </p:cNvPr>
          <p:cNvSpPr/>
          <p:nvPr/>
        </p:nvSpPr>
        <p:spPr>
          <a:xfrm>
            <a:off x="3675892" y="2231134"/>
            <a:ext cx="2157984" cy="3917069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31C7C4-3D1E-4008-AA35-A8171D7D4EA9}"/>
              </a:ext>
            </a:extLst>
          </p:cNvPr>
          <p:cNvSpPr/>
          <p:nvPr/>
        </p:nvSpPr>
        <p:spPr>
          <a:xfrm>
            <a:off x="6355088" y="2231133"/>
            <a:ext cx="2157984" cy="3917069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B495417-5E09-4942-AFEF-F24361C42518}"/>
              </a:ext>
            </a:extLst>
          </p:cNvPr>
          <p:cNvSpPr/>
          <p:nvPr/>
        </p:nvSpPr>
        <p:spPr>
          <a:xfrm>
            <a:off x="9034284" y="2231136"/>
            <a:ext cx="2157984" cy="391706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7DF7E5-12D5-437B-B23A-3A109B031C72}"/>
              </a:ext>
            </a:extLst>
          </p:cNvPr>
          <p:cNvSpPr txBox="1"/>
          <p:nvPr/>
        </p:nvSpPr>
        <p:spPr>
          <a:xfrm>
            <a:off x="1123188" y="2231133"/>
            <a:ext cx="1975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Oswald" pitchFamily="2" charset="0"/>
              </a:rPr>
              <a:t>INPUTS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35A5D6-B0EF-4DA0-983A-6C8B3A982EDF}"/>
              </a:ext>
            </a:extLst>
          </p:cNvPr>
          <p:cNvSpPr txBox="1"/>
          <p:nvPr/>
        </p:nvSpPr>
        <p:spPr>
          <a:xfrm>
            <a:off x="1186434" y="2608774"/>
            <a:ext cx="19751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$100,000 via Trinity Foundation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$50,000 via Cornerstone Foundation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7 volunteer dentists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7 volunteer hygienists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7 volunteer nurses to provide training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Donated dental equipment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Office Space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BB910-17B6-45BE-9682-9E31CCF4080B}"/>
              </a:ext>
            </a:extLst>
          </p:cNvPr>
          <p:cNvSpPr txBox="1"/>
          <p:nvPr/>
        </p:nvSpPr>
        <p:spPr>
          <a:xfrm>
            <a:off x="3931924" y="2248598"/>
            <a:ext cx="1645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Oswald" pitchFamily="2" charset="0"/>
              </a:rPr>
              <a:t>ACTIVITIES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3D455C-8BC0-43B3-8F46-0A756A2518BB}"/>
              </a:ext>
            </a:extLst>
          </p:cNvPr>
          <p:cNvSpPr txBox="1"/>
          <p:nvPr/>
        </p:nvSpPr>
        <p:spPr>
          <a:xfrm>
            <a:off x="3774573" y="3066282"/>
            <a:ext cx="20272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Trainings regarding dental health for families with children which are offered through classes and individual consultations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Dental cleanings, office surgeries, and consultations offered for children of low- income families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A9D028-7F1C-4929-8404-A19A7654530E}"/>
              </a:ext>
            </a:extLst>
          </p:cNvPr>
          <p:cNvSpPr txBox="1"/>
          <p:nvPr/>
        </p:nvSpPr>
        <p:spPr>
          <a:xfrm>
            <a:off x="6684264" y="2256626"/>
            <a:ext cx="1517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Oswald" pitchFamily="2" charset="0"/>
              </a:rPr>
              <a:t>OUTPUTS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AB86DD-31C2-4321-97D7-2EC59478E412}"/>
              </a:ext>
            </a:extLst>
          </p:cNvPr>
          <p:cNvSpPr txBox="1"/>
          <p:nvPr/>
        </p:nvSpPr>
        <p:spPr>
          <a:xfrm>
            <a:off x="6365002" y="2682229"/>
            <a:ext cx="20932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Training: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12 classes/month on oral health for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12 individual sessions/month on oral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500 information packets on oral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Dental Services: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500 dental cleanings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50 dental surgeries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500 dental consultations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12E916-CFA4-49C5-AE00-94DB310BEE41}"/>
              </a:ext>
            </a:extLst>
          </p:cNvPr>
          <p:cNvSpPr txBox="1"/>
          <p:nvPr/>
        </p:nvSpPr>
        <p:spPr>
          <a:xfrm>
            <a:off x="9281160" y="2261892"/>
            <a:ext cx="1645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Oswald" pitchFamily="2" charset="0"/>
              </a:rPr>
              <a:t>OUTCOMES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EBB680-DA2B-47D7-9A0A-38879CF14D53}"/>
              </a:ext>
            </a:extLst>
          </p:cNvPr>
          <p:cNvSpPr txBox="1"/>
          <p:nvPr/>
        </p:nvSpPr>
        <p:spPr>
          <a:xfrm>
            <a:off x="9090672" y="2575747"/>
            <a:ext cx="21579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25% more children receive high-quality oral health services, education and prevention activities during well-child visits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Parents/children are more knowledgeable about oral health and caring for children’s teeth indicated by 70% increase on pre/post test measurements</a:t>
            </a:r>
          </a:p>
          <a:p>
            <a:endParaRPr lang="en-US" sz="1400" dirty="0">
              <a:solidFill>
                <a:schemeClr val="bg1"/>
              </a:solidFill>
              <a:latin typeface="Oswald" pitchFamily="2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Oswald" pitchFamily="2" charset="0"/>
              </a:rPr>
              <a:t>25% reduced incidence of cavities in children at the community health center 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D10A28D3-BD4A-4F0F-85E7-C4BEC3D5299D}"/>
              </a:ext>
            </a:extLst>
          </p:cNvPr>
          <p:cNvSpPr/>
          <p:nvPr/>
        </p:nvSpPr>
        <p:spPr>
          <a:xfrm>
            <a:off x="3037135" y="3586162"/>
            <a:ext cx="715903" cy="603504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99C67035-C70F-47A9-AFD7-575FE0BB57FA}"/>
              </a:ext>
            </a:extLst>
          </p:cNvPr>
          <p:cNvSpPr/>
          <p:nvPr/>
        </p:nvSpPr>
        <p:spPr>
          <a:xfrm>
            <a:off x="5736531" y="3566160"/>
            <a:ext cx="715903" cy="603504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BCC12D3B-6BFE-481A-9147-EF78C5D144BE}"/>
              </a:ext>
            </a:extLst>
          </p:cNvPr>
          <p:cNvSpPr/>
          <p:nvPr/>
        </p:nvSpPr>
        <p:spPr>
          <a:xfrm>
            <a:off x="8415727" y="3566160"/>
            <a:ext cx="715903" cy="603504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DB4D8442-04A3-4968-8EC0-C62DBBE3F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5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1D39F-E449-4B96-B10C-99AE72B9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sz="4900" dirty="0">
                <a:latin typeface="Crimson Text" panose="02000503000000000000" pitchFamily="2" charset="0"/>
              </a:rPr>
              <a:t>The logic model:</a:t>
            </a:r>
            <a:br>
              <a:rPr lang="en-US" sz="3800" dirty="0">
                <a:latin typeface="Crimson Text" panose="02000503000000000000" pitchFamily="2" charset="0"/>
              </a:rPr>
            </a:br>
            <a:r>
              <a:rPr lang="en-US" sz="2700" dirty="0">
                <a:latin typeface="Montserrat Medium" panose="00000600000000000000" pitchFamily="2" charset="0"/>
              </a:rPr>
              <a:t>A Series of “if-then” statements</a:t>
            </a:r>
            <a:endParaRPr lang="en-US" sz="2700" dirty="0">
              <a:latin typeface="Crimson Text" panose="02000503000000000000" pitchFamily="2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CE1F3A5-F763-4E6C-A94E-6C8B9CD354D2}"/>
              </a:ext>
            </a:extLst>
          </p:cNvPr>
          <p:cNvSpPr/>
          <p:nvPr/>
        </p:nvSpPr>
        <p:spPr>
          <a:xfrm>
            <a:off x="3702556" y="2274425"/>
            <a:ext cx="1898905" cy="1748517"/>
          </a:xfrm>
          <a:prstGeom prst="ellips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7D288AA-E16E-4E31-8119-C1B3EA4A6A4E}"/>
              </a:ext>
            </a:extLst>
          </p:cNvPr>
          <p:cNvSpPr/>
          <p:nvPr/>
        </p:nvSpPr>
        <p:spPr>
          <a:xfrm>
            <a:off x="982217" y="2274426"/>
            <a:ext cx="1898905" cy="1748517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82EDFFA-D9FF-4264-AEBB-FEE47FFAF841}"/>
              </a:ext>
            </a:extLst>
          </p:cNvPr>
          <p:cNvSpPr/>
          <p:nvPr/>
        </p:nvSpPr>
        <p:spPr>
          <a:xfrm>
            <a:off x="6585965" y="2274427"/>
            <a:ext cx="1898905" cy="1748517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564CCF-63FA-497C-8C27-2587A3C16F4F}"/>
              </a:ext>
            </a:extLst>
          </p:cNvPr>
          <p:cNvSpPr/>
          <p:nvPr/>
        </p:nvSpPr>
        <p:spPr>
          <a:xfrm>
            <a:off x="9304017" y="2223071"/>
            <a:ext cx="1898905" cy="1748517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AA2DD1-F51A-4B41-877B-D5E551069A9B}"/>
              </a:ext>
            </a:extLst>
          </p:cNvPr>
          <p:cNvSpPr txBox="1"/>
          <p:nvPr/>
        </p:nvSpPr>
        <p:spPr>
          <a:xfrm>
            <a:off x="1254131" y="2804940"/>
            <a:ext cx="1355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INPUTS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AD8280-F97D-4136-B483-6A49BF3A78C9}"/>
              </a:ext>
            </a:extLst>
          </p:cNvPr>
          <p:cNvSpPr txBox="1"/>
          <p:nvPr/>
        </p:nvSpPr>
        <p:spPr>
          <a:xfrm>
            <a:off x="3742905" y="2807121"/>
            <a:ext cx="1818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ACTIVITIES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935786-8F04-464B-9D2B-DFD2DE2EB5A2}"/>
              </a:ext>
            </a:extLst>
          </p:cNvPr>
          <p:cNvSpPr txBox="1"/>
          <p:nvPr/>
        </p:nvSpPr>
        <p:spPr>
          <a:xfrm>
            <a:off x="6545614" y="2856295"/>
            <a:ext cx="1898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OUTPUTS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0B6738A-78DA-4515-9751-3DB8CBE931F6}"/>
              </a:ext>
            </a:extLst>
          </p:cNvPr>
          <p:cNvSpPr txBox="1"/>
          <p:nvPr/>
        </p:nvSpPr>
        <p:spPr>
          <a:xfrm>
            <a:off x="9265953" y="2804941"/>
            <a:ext cx="2016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swald" pitchFamily="2" charset="0"/>
              </a:rPr>
              <a:t>OUTCOMES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148E232-E382-4F51-82B2-D267656CD3C2}"/>
              </a:ext>
            </a:extLst>
          </p:cNvPr>
          <p:cNvSpPr/>
          <p:nvPr/>
        </p:nvSpPr>
        <p:spPr>
          <a:xfrm>
            <a:off x="2978270" y="2925457"/>
            <a:ext cx="534737" cy="34374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5FE0ED31-9A61-4ECD-B90B-C0E549EA6C99}"/>
              </a:ext>
            </a:extLst>
          </p:cNvPr>
          <p:cNvSpPr/>
          <p:nvPr/>
        </p:nvSpPr>
        <p:spPr>
          <a:xfrm>
            <a:off x="5796037" y="2939744"/>
            <a:ext cx="534737" cy="34374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11F64B34-8A9B-4F08-82CF-8ABE8140300D}"/>
              </a:ext>
            </a:extLst>
          </p:cNvPr>
          <p:cNvSpPr/>
          <p:nvPr/>
        </p:nvSpPr>
        <p:spPr>
          <a:xfrm>
            <a:off x="8659358" y="2925457"/>
            <a:ext cx="534737" cy="34374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93AB50-C457-4DA5-A911-5E0E78028F95}"/>
              </a:ext>
            </a:extLst>
          </p:cNvPr>
          <p:cNvSpPr txBox="1"/>
          <p:nvPr/>
        </p:nvSpPr>
        <p:spPr>
          <a:xfrm>
            <a:off x="982217" y="4206802"/>
            <a:ext cx="18585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Montserrat Medium" panose="00000600000000000000" pitchFamily="2" charset="0"/>
              </a:rPr>
              <a:t>Certain resources are needed to run your program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1CD456-19C7-4F60-A0DC-4DC8F44934F6}"/>
              </a:ext>
            </a:extLst>
          </p:cNvPr>
          <p:cNvSpPr txBox="1"/>
          <p:nvPr/>
        </p:nvSpPr>
        <p:spPr>
          <a:xfrm>
            <a:off x="3702556" y="4186044"/>
            <a:ext cx="1858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Montserrat Medium" panose="00000600000000000000" pitchFamily="2" charset="0"/>
              </a:rPr>
              <a:t>IF you have access to those resources, THEN you can accomplish your activities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91E24-A219-4D02-9257-7D11D0B9CDB3}"/>
              </a:ext>
            </a:extLst>
          </p:cNvPr>
          <p:cNvSpPr txBox="1"/>
          <p:nvPr/>
        </p:nvSpPr>
        <p:spPr>
          <a:xfrm>
            <a:off x="6585965" y="4186044"/>
            <a:ext cx="1898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Montserrat Medium" panose="00000600000000000000" pitchFamily="2" charset="0"/>
              </a:rPr>
              <a:t>IF you can accomplish these activities, THEN you will have delivered the services you anticipated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79BB47-F389-41F6-B6C2-C7FC3875AEB5}"/>
              </a:ext>
            </a:extLst>
          </p:cNvPr>
          <p:cNvSpPr txBox="1"/>
          <p:nvPr/>
        </p:nvSpPr>
        <p:spPr>
          <a:xfrm>
            <a:off x="9314032" y="4206802"/>
            <a:ext cx="18989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Montserrat Medium" panose="00000600000000000000" pitchFamily="2" charset="0"/>
              </a:rPr>
              <a:t>IF you delivered the services anticipated, THEN there will be benefits for clients, communities, systems, or organizations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10D73475-6371-43FB-9EFE-1701BC2A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92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D2B4-8FDE-494E-AA55-439164184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rimson Text" panose="02000503000000000000" pitchFamily="2" charset="0"/>
              </a:rPr>
              <a:t>Before the logic model:</a:t>
            </a:r>
            <a:br>
              <a:rPr lang="en-US" sz="4800" dirty="0">
                <a:latin typeface="Crimson Text" panose="02000503000000000000" pitchFamily="2" charset="0"/>
              </a:rPr>
            </a:br>
            <a:r>
              <a:rPr lang="en-US" sz="3100" dirty="0">
                <a:latin typeface="Montserrat Medium" panose="00000600000000000000" pitchFamily="2" charset="0"/>
              </a:rPr>
              <a:t>clarify the program’s desired outcomes</a:t>
            </a:r>
            <a:endParaRPr lang="en-US" sz="3100" dirty="0">
              <a:latin typeface="Crimson Text" panose="020005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1EA5-F83E-4AFB-8729-F83F8CA49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Oswald" pitchFamily="2" charset="0"/>
              </a:rPr>
              <a:t>Program Level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Continuation of existing program?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Expansion of existing program?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Existing program with modifications?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New program?</a:t>
            </a:r>
          </a:p>
          <a:p>
            <a:pPr lvl="1"/>
            <a:endParaRPr lang="en-US" sz="2400" b="1" dirty="0">
              <a:latin typeface="Montserrat Medium" panose="00000600000000000000" pitchFamily="2" charset="0"/>
            </a:endParaRPr>
          </a:p>
          <a:p>
            <a:r>
              <a:rPr lang="en-US" sz="3200" dirty="0">
                <a:latin typeface="Oswald" pitchFamily="2" charset="0"/>
              </a:rPr>
              <a:t>Client Level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Improved client status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Increased activities</a:t>
            </a:r>
          </a:p>
          <a:p>
            <a:pPr lvl="1"/>
            <a:r>
              <a:rPr lang="en-US" sz="2400" dirty="0">
                <a:latin typeface="Montserrat Medium" panose="00000600000000000000" pitchFamily="2" charset="0"/>
              </a:rPr>
              <a:t>Demonstrated increase in client knowledge</a:t>
            </a:r>
          </a:p>
          <a:p>
            <a:pPr lvl="1"/>
            <a:endParaRPr lang="en-US" sz="2400" b="1" dirty="0">
              <a:latin typeface="Montserrat Medium" panose="00000600000000000000" pitchFamily="2" charset="0"/>
            </a:endParaRPr>
          </a:p>
          <a:p>
            <a:endParaRPr lang="en-US" sz="2600" b="1" dirty="0">
              <a:latin typeface="Montserrat Medium" panose="00000600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93793B-A5D4-49AC-99EB-22304629B457}"/>
              </a:ext>
            </a:extLst>
          </p:cNvPr>
          <p:cNvCxnSpPr/>
          <p:nvPr/>
        </p:nvCxnSpPr>
        <p:spPr>
          <a:xfrm>
            <a:off x="1069848" y="1861851"/>
            <a:ext cx="10058400" cy="0"/>
          </a:xfrm>
          <a:prstGeom prst="line">
            <a:avLst/>
          </a:prstGeom>
          <a:ln w="28575" cmpd="thickThin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D0A87-52E8-425B-95C9-3E261D03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F0662-81A0-4E53-8ACD-C4AE36BA42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8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1766</Words>
  <Application>Microsoft Office PowerPoint</Application>
  <PresentationFormat>Widescreen</PresentationFormat>
  <Paragraphs>302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Crimson Text</vt:lpstr>
      <vt:lpstr>Montserrat Medium</vt:lpstr>
      <vt:lpstr>Oswald</vt:lpstr>
      <vt:lpstr>Rockwell</vt:lpstr>
      <vt:lpstr>Rockwell Condensed</vt:lpstr>
      <vt:lpstr>Rockwell Extra Bold</vt:lpstr>
      <vt:lpstr>Verdana</vt:lpstr>
      <vt:lpstr>Wingdings</vt:lpstr>
      <vt:lpstr>Wood Type</vt:lpstr>
      <vt:lpstr>Using the “logic model” for program planning &amp; evaluation</vt:lpstr>
      <vt:lpstr>PowerPoint Presentation</vt:lpstr>
      <vt:lpstr>The purpose of this session:</vt:lpstr>
      <vt:lpstr>What is the logic model?</vt:lpstr>
      <vt:lpstr>The logic model:</vt:lpstr>
      <vt:lpstr>The logic model: Different looks &amp; additional components</vt:lpstr>
      <vt:lpstr>Logic model example: </vt:lpstr>
      <vt:lpstr>The logic model: A Series of “if-then” statements</vt:lpstr>
      <vt:lpstr>Before the logic model: clarify the program’s desired outcomes</vt:lpstr>
      <vt:lpstr>Important background to develop or understand outcome goal setting:</vt:lpstr>
      <vt:lpstr>logic model: Your proposed program to address the need or problem</vt:lpstr>
      <vt:lpstr>Program goal: what is your overall aim or intended impact?</vt:lpstr>
      <vt:lpstr>Resources: What inputs are dedicated to or consumed by the program?</vt:lpstr>
      <vt:lpstr>ACTIVITiES: WHAT IS THE PROGRAM DOING?</vt:lpstr>
      <vt:lpstr>ACTIVITiES: WHAT IS THE PROGRAM DOING?</vt:lpstr>
      <vt:lpstr>outputs: What is the program  producing?</vt:lpstr>
      <vt:lpstr>outcomes: WHAT difference is the program making?</vt:lpstr>
      <vt:lpstr>Types of outcomes:</vt:lpstr>
      <vt:lpstr>CHAIN OF OUTCOMES: </vt:lpstr>
      <vt:lpstr>Chain of outcomes example: </vt:lpstr>
      <vt:lpstr>outcomes: what is a reasonable level of ambition for an outcome?</vt:lpstr>
      <vt:lpstr>Value of the logic model process: </vt:lpstr>
      <vt:lpstr>Using your logic model for evaluation: </vt:lpstr>
      <vt:lpstr>Outcome indicators:</vt:lpstr>
      <vt:lpstr>Indicators are… </vt:lpstr>
      <vt:lpstr>Outcomes vs. indicators:</vt:lpstr>
      <vt:lpstr>Putting together an  evaluation plan: </vt:lpstr>
      <vt:lpstr>Tips for Using your logic model for the Trinity grant application?</vt:lpstr>
      <vt:lpstr>Logic model resources: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“logic model” for program planning &amp; evaluation</dc:title>
  <dc:creator>Ashley Sartelle</dc:creator>
  <cp:lastModifiedBy>Ashley Sartelle</cp:lastModifiedBy>
  <cp:revision>46</cp:revision>
  <dcterms:created xsi:type="dcterms:W3CDTF">2021-03-08T14:19:52Z</dcterms:created>
  <dcterms:modified xsi:type="dcterms:W3CDTF">2022-02-10T16:22:11Z</dcterms:modified>
</cp:coreProperties>
</file>